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9"/>
  </p:notesMasterIdLst>
  <p:sldIdLst>
    <p:sldId id="256" r:id="rId2"/>
    <p:sldId id="2145705690" r:id="rId3"/>
    <p:sldId id="2145705691" r:id="rId4"/>
    <p:sldId id="2145705692" r:id="rId5"/>
    <p:sldId id="2145705693" r:id="rId6"/>
    <p:sldId id="314" r:id="rId7"/>
    <p:sldId id="2145705694" r:id="rId8"/>
    <p:sldId id="2145705689" r:id="rId9"/>
    <p:sldId id="2145705688" r:id="rId10"/>
    <p:sldId id="2145705695" r:id="rId11"/>
    <p:sldId id="2145705696" r:id="rId12"/>
    <p:sldId id="989" r:id="rId13"/>
    <p:sldId id="2145705682" r:id="rId14"/>
    <p:sldId id="991" r:id="rId15"/>
    <p:sldId id="2145705699" r:id="rId16"/>
    <p:sldId id="2145705698" r:id="rId17"/>
    <p:sldId id="2145705700" r:id="rId18"/>
    <p:sldId id="2145705701" r:id="rId19"/>
    <p:sldId id="2145705702" r:id="rId20"/>
    <p:sldId id="2145705703" r:id="rId21"/>
    <p:sldId id="2145705704" r:id="rId22"/>
    <p:sldId id="2145705705" r:id="rId23"/>
    <p:sldId id="2145705706" r:id="rId24"/>
    <p:sldId id="2145705707" r:id="rId25"/>
    <p:sldId id="2145705697" r:id="rId26"/>
    <p:sldId id="2145705708" r:id="rId27"/>
    <p:sldId id="2145705709" r:id="rId28"/>
  </p:sldIdLst>
  <p:sldSz cx="14630400" cy="8229600"/>
  <p:notesSz cx="6858000" cy="9144000"/>
  <p:defaultTextStyle>
    <a:defPPr>
      <a:defRPr lang="en-US"/>
    </a:defPPr>
    <a:lvl1pPr marL="0" algn="l" defTabSz="1463040" rtl="0" eaLnBrk="1" latinLnBrk="0" hangingPunct="1">
      <a:defRPr sz="2900" kern="1200">
        <a:solidFill>
          <a:schemeClr val="tx1"/>
        </a:solidFill>
        <a:latin typeface="+mn-lt"/>
        <a:ea typeface="+mn-ea"/>
        <a:cs typeface="+mn-cs"/>
      </a:defRPr>
    </a:lvl1pPr>
    <a:lvl2pPr marL="731520" algn="l" defTabSz="1463040" rtl="0" eaLnBrk="1" latinLnBrk="0" hangingPunct="1">
      <a:defRPr sz="2900" kern="1200">
        <a:solidFill>
          <a:schemeClr val="tx1"/>
        </a:solidFill>
        <a:latin typeface="+mn-lt"/>
        <a:ea typeface="+mn-ea"/>
        <a:cs typeface="+mn-cs"/>
      </a:defRPr>
    </a:lvl2pPr>
    <a:lvl3pPr marL="1463040" algn="l" defTabSz="1463040" rtl="0" eaLnBrk="1" latinLnBrk="0" hangingPunct="1">
      <a:defRPr sz="2900" kern="1200">
        <a:solidFill>
          <a:schemeClr val="tx1"/>
        </a:solidFill>
        <a:latin typeface="+mn-lt"/>
        <a:ea typeface="+mn-ea"/>
        <a:cs typeface="+mn-cs"/>
      </a:defRPr>
    </a:lvl3pPr>
    <a:lvl4pPr marL="2194560" algn="l" defTabSz="1463040" rtl="0" eaLnBrk="1" latinLnBrk="0" hangingPunct="1">
      <a:defRPr sz="2900" kern="1200">
        <a:solidFill>
          <a:schemeClr val="tx1"/>
        </a:solidFill>
        <a:latin typeface="+mn-lt"/>
        <a:ea typeface="+mn-ea"/>
        <a:cs typeface="+mn-cs"/>
      </a:defRPr>
    </a:lvl4pPr>
    <a:lvl5pPr marL="2926080" algn="l" defTabSz="1463040" rtl="0" eaLnBrk="1" latinLnBrk="0" hangingPunct="1">
      <a:defRPr sz="2900" kern="1200">
        <a:solidFill>
          <a:schemeClr val="tx1"/>
        </a:solidFill>
        <a:latin typeface="+mn-lt"/>
        <a:ea typeface="+mn-ea"/>
        <a:cs typeface="+mn-cs"/>
      </a:defRPr>
    </a:lvl5pPr>
    <a:lvl6pPr marL="3657600" algn="l" defTabSz="1463040" rtl="0" eaLnBrk="1" latinLnBrk="0" hangingPunct="1">
      <a:defRPr sz="2900" kern="1200">
        <a:solidFill>
          <a:schemeClr val="tx1"/>
        </a:solidFill>
        <a:latin typeface="+mn-lt"/>
        <a:ea typeface="+mn-ea"/>
        <a:cs typeface="+mn-cs"/>
      </a:defRPr>
    </a:lvl6pPr>
    <a:lvl7pPr marL="4389120" algn="l" defTabSz="1463040" rtl="0" eaLnBrk="1" latinLnBrk="0" hangingPunct="1">
      <a:defRPr sz="2900" kern="1200">
        <a:solidFill>
          <a:schemeClr val="tx1"/>
        </a:solidFill>
        <a:latin typeface="+mn-lt"/>
        <a:ea typeface="+mn-ea"/>
        <a:cs typeface="+mn-cs"/>
      </a:defRPr>
    </a:lvl7pPr>
    <a:lvl8pPr marL="5120640" algn="l" defTabSz="1463040" rtl="0" eaLnBrk="1" latinLnBrk="0" hangingPunct="1">
      <a:defRPr sz="2900" kern="1200">
        <a:solidFill>
          <a:schemeClr val="tx1"/>
        </a:solidFill>
        <a:latin typeface="+mn-lt"/>
        <a:ea typeface="+mn-ea"/>
        <a:cs typeface="+mn-cs"/>
      </a:defRPr>
    </a:lvl8pPr>
    <a:lvl9pPr marL="5852160" algn="l" defTabSz="1463040" rtl="0" eaLnBrk="1" latinLnBrk="0" hangingPunct="1">
      <a:defRPr sz="29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5D70623-8C05-4AEF-A5E2-DB2E9C3AC04F}">
          <p14:sldIdLst>
            <p14:sldId id="256"/>
            <p14:sldId id="2145705690"/>
            <p14:sldId id="2145705691"/>
            <p14:sldId id="2145705692"/>
            <p14:sldId id="2145705693"/>
            <p14:sldId id="314"/>
            <p14:sldId id="2145705694"/>
            <p14:sldId id="2145705689"/>
            <p14:sldId id="2145705688"/>
            <p14:sldId id="2145705695"/>
            <p14:sldId id="2145705696"/>
            <p14:sldId id="989"/>
            <p14:sldId id="2145705682"/>
            <p14:sldId id="991"/>
            <p14:sldId id="2145705699"/>
            <p14:sldId id="2145705698"/>
            <p14:sldId id="2145705700"/>
            <p14:sldId id="2145705701"/>
            <p14:sldId id="2145705702"/>
            <p14:sldId id="2145705703"/>
            <p14:sldId id="2145705704"/>
            <p14:sldId id="2145705705"/>
            <p14:sldId id="2145705706"/>
            <p14:sldId id="2145705707"/>
            <p14:sldId id="2145705697"/>
            <p14:sldId id="2145705708"/>
            <p14:sldId id="2145705709"/>
          </p14:sldIdLst>
        </p14:section>
        <p14:section name="Untitled Section" id="{E8CD7E9C-29BD-3E47-8ACB-195054C76072}">
          <p14:sldIdLst/>
        </p14:section>
      </p14:sectionLst>
    </p:ext>
    <p:ext uri="{EFAFB233-063F-42B5-8137-9DF3F51BA10A}">
      <p15:sldGuideLst xmlns:p15="http://schemas.microsoft.com/office/powerpoint/2012/main">
        <p15:guide id="1" orient="horz" pos="2592">
          <p15:clr>
            <a:srgbClr val="A4A3A4"/>
          </p15:clr>
        </p15:guide>
        <p15:guide id="2" pos="202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83" autoAdjust="0"/>
    <p:restoredTop sz="90426" autoAdjust="0"/>
  </p:normalViewPr>
  <p:slideViewPr>
    <p:cSldViewPr>
      <p:cViewPr varScale="1">
        <p:scale>
          <a:sx n="148" d="100"/>
          <a:sy n="148" d="100"/>
        </p:scale>
        <p:origin x="232" y="768"/>
      </p:cViewPr>
      <p:guideLst>
        <p:guide orient="horz" pos="2592"/>
        <p:guide pos="2023"/>
      </p:guideLst>
    </p:cSldViewPr>
  </p:slideViewPr>
  <p:notesTextViewPr>
    <p:cViewPr>
      <p:scale>
        <a:sx n="3" d="2"/>
        <a:sy n="3" d="2"/>
      </p:scale>
      <p:origin x="0" y="0"/>
    </p:cViewPr>
  </p:notesTextViewPr>
  <p:sorterViewPr>
    <p:cViewPr varScale="1">
      <p:scale>
        <a:sx n="1" d="1"/>
        <a:sy n="1" d="1"/>
      </p:scale>
      <p:origin x="0" y="-807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09DCC39-3072-45D9-85AE-68E90B861419}" type="datetimeFigureOut">
              <a:rPr lang="en-CA" smtClean="0"/>
              <a:pPr/>
              <a:t>2024-11-14</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49221-3EB0-4363-9B38-4D9EB75E2025}" type="slidenum">
              <a:rPr lang="en-CA" smtClean="0"/>
              <a:pPr/>
              <a:t>‹#›</a:t>
            </a:fld>
            <a:endParaRPr lang="en-CA"/>
          </a:p>
        </p:txBody>
      </p:sp>
    </p:spTree>
    <p:extLst>
      <p:ext uri="{BB962C8B-B14F-4D97-AF65-F5344CB8AC3E}">
        <p14:creationId xmlns:p14="http://schemas.microsoft.com/office/powerpoint/2010/main" val="725182107"/>
      </p:ext>
    </p:extLst>
  </p:cSld>
  <p:clrMap bg1="lt1" tx1="dk1" bg2="lt2" tx2="dk2" accent1="accent1" accent2="accent2" accent3="accent3" accent4="accent4" accent5="accent5" accent6="accent6" hlink="hlink" folHlink="folHlink"/>
  <p:notesStyle>
    <a:lvl1pPr marL="0" algn="l" defTabSz="1463040" rtl="0" eaLnBrk="1" latinLnBrk="0" hangingPunct="1">
      <a:defRPr sz="1900" kern="1200">
        <a:solidFill>
          <a:schemeClr val="tx1"/>
        </a:solidFill>
        <a:latin typeface="+mn-lt"/>
        <a:ea typeface="+mn-ea"/>
        <a:cs typeface="+mn-cs"/>
      </a:defRPr>
    </a:lvl1pPr>
    <a:lvl2pPr marL="731520" algn="l" defTabSz="1463040" rtl="0" eaLnBrk="1" latinLnBrk="0" hangingPunct="1">
      <a:defRPr sz="1900" kern="1200">
        <a:solidFill>
          <a:schemeClr val="tx1"/>
        </a:solidFill>
        <a:latin typeface="+mn-lt"/>
        <a:ea typeface="+mn-ea"/>
        <a:cs typeface="+mn-cs"/>
      </a:defRPr>
    </a:lvl2pPr>
    <a:lvl3pPr marL="1463040" algn="l" defTabSz="1463040" rtl="0" eaLnBrk="1" latinLnBrk="0" hangingPunct="1">
      <a:defRPr sz="1900" kern="1200">
        <a:solidFill>
          <a:schemeClr val="tx1"/>
        </a:solidFill>
        <a:latin typeface="+mn-lt"/>
        <a:ea typeface="+mn-ea"/>
        <a:cs typeface="+mn-cs"/>
      </a:defRPr>
    </a:lvl3pPr>
    <a:lvl4pPr marL="2194560" algn="l" defTabSz="1463040" rtl="0" eaLnBrk="1" latinLnBrk="0" hangingPunct="1">
      <a:defRPr sz="1900" kern="1200">
        <a:solidFill>
          <a:schemeClr val="tx1"/>
        </a:solidFill>
        <a:latin typeface="+mn-lt"/>
        <a:ea typeface="+mn-ea"/>
        <a:cs typeface="+mn-cs"/>
      </a:defRPr>
    </a:lvl4pPr>
    <a:lvl5pPr marL="2926080" algn="l" defTabSz="1463040" rtl="0" eaLnBrk="1" latinLnBrk="0" hangingPunct="1">
      <a:defRPr sz="1900" kern="1200">
        <a:solidFill>
          <a:schemeClr val="tx1"/>
        </a:solidFill>
        <a:latin typeface="+mn-lt"/>
        <a:ea typeface="+mn-ea"/>
        <a:cs typeface="+mn-cs"/>
      </a:defRPr>
    </a:lvl5pPr>
    <a:lvl6pPr marL="3657600" algn="l" defTabSz="1463040" rtl="0" eaLnBrk="1" latinLnBrk="0" hangingPunct="1">
      <a:defRPr sz="1900" kern="1200">
        <a:solidFill>
          <a:schemeClr val="tx1"/>
        </a:solidFill>
        <a:latin typeface="+mn-lt"/>
        <a:ea typeface="+mn-ea"/>
        <a:cs typeface="+mn-cs"/>
      </a:defRPr>
    </a:lvl6pPr>
    <a:lvl7pPr marL="4389120" algn="l" defTabSz="1463040" rtl="0" eaLnBrk="1" latinLnBrk="0" hangingPunct="1">
      <a:defRPr sz="1900" kern="1200">
        <a:solidFill>
          <a:schemeClr val="tx1"/>
        </a:solidFill>
        <a:latin typeface="+mn-lt"/>
        <a:ea typeface="+mn-ea"/>
        <a:cs typeface="+mn-cs"/>
      </a:defRPr>
    </a:lvl7pPr>
    <a:lvl8pPr marL="5120640" algn="l" defTabSz="1463040" rtl="0" eaLnBrk="1" latinLnBrk="0" hangingPunct="1">
      <a:defRPr sz="1900" kern="1200">
        <a:solidFill>
          <a:schemeClr val="tx1"/>
        </a:solidFill>
        <a:latin typeface="+mn-lt"/>
        <a:ea typeface="+mn-ea"/>
        <a:cs typeface="+mn-cs"/>
      </a:defRPr>
    </a:lvl8pPr>
    <a:lvl9pPr marL="5852160" algn="l" defTabSz="1463040" rtl="0" eaLnBrk="1" latinLnBrk="0" hangingPunct="1">
      <a:defRPr sz="1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FD2798-C0AD-EE02-2369-46862EDE2E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8B0A0C-3A78-D3FC-6D91-BF01FE9F70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59C12A-1350-6616-EE4E-B66B67DBBB2C}"/>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17971A4D-9DB9-89DE-DA9B-5EB1A1BF4A49}"/>
              </a:ext>
            </a:extLst>
          </p:cNvPr>
          <p:cNvSpPr>
            <a:spLocks noGrp="1"/>
          </p:cNvSpPr>
          <p:nvPr>
            <p:ph type="sldNum" sz="quarter" idx="5"/>
          </p:nvPr>
        </p:nvSpPr>
        <p:spPr/>
        <p:txBody>
          <a:bodyPr/>
          <a:lstStyle/>
          <a:p>
            <a:fld id="{16349221-3EB0-4363-9B38-4D9EB75E2025}" type="slidenum">
              <a:rPr lang="en-CA" smtClean="0"/>
              <a:pPr/>
              <a:t>11</a:t>
            </a:fld>
            <a:endParaRPr lang="en-CA"/>
          </a:p>
        </p:txBody>
      </p:sp>
    </p:spTree>
    <p:extLst>
      <p:ext uri="{BB962C8B-B14F-4D97-AF65-F5344CB8AC3E}">
        <p14:creationId xmlns:p14="http://schemas.microsoft.com/office/powerpoint/2010/main" val="11756402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34480" y="2693418"/>
            <a:ext cx="12435840" cy="1764030"/>
          </a:xfrm>
          <a:prstGeom prst="rect">
            <a:avLst/>
          </a:prstGeom>
        </p:spPr>
        <p:txBody>
          <a:bodyPr/>
          <a:lstStyle>
            <a:lvl1pPr>
              <a:defRPr b="1" i="0">
                <a:latin typeface="Andes Bold" panose="02000000000000000000" pitchFamily="2" charset="0"/>
              </a:defRPr>
            </a:lvl1pPr>
          </a:lstStyle>
          <a:p>
            <a:r>
              <a:rPr lang="en-US" dirty="0"/>
              <a:t>CLICK TO EDIT MASTER TITLE STYLE</a:t>
            </a:r>
            <a:endParaRPr lang="en-CA" dirty="0"/>
          </a:p>
        </p:txBody>
      </p:sp>
      <p:sp>
        <p:nvSpPr>
          <p:cNvPr id="3" name="Subtitle 2"/>
          <p:cNvSpPr>
            <a:spLocks noGrp="1"/>
          </p:cNvSpPr>
          <p:nvPr>
            <p:ph type="subTitle" idx="1"/>
          </p:nvPr>
        </p:nvSpPr>
        <p:spPr>
          <a:xfrm>
            <a:off x="834480" y="4842926"/>
            <a:ext cx="12435840" cy="2103120"/>
          </a:xfrm>
          <a:prstGeom prst="rect">
            <a:avLst/>
          </a:prstGeom>
        </p:spPr>
        <p:txBody>
          <a:bodyPr>
            <a:normAutofit/>
          </a:bodyPr>
          <a:lstStyle>
            <a:lvl1pPr marL="0" indent="0" algn="l">
              <a:buNone/>
              <a:defRPr sz="40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dirty="0"/>
              <a:t>Click to edit Master subtitle style</a:t>
            </a:r>
            <a:endParaRPr lang="en-CA" dirty="0"/>
          </a:p>
        </p:txBody>
      </p:sp>
      <p:sp>
        <p:nvSpPr>
          <p:cNvPr id="6" name="Slide Number Placeholder 5"/>
          <p:cNvSpPr>
            <a:spLocks noGrp="1"/>
          </p:cNvSpPr>
          <p:nvPr>
            <p:ph type="sldNum" sz="quarter" idx="12"/>
          </p:nvPr>
        </p:nvSpPr>
        <p:spPr/>
        <p:txBody>
          <a:bodyPr/>
          <a:lstStyle/>
          <a:p>
            <a:fld id="{6734F48E-A456-4E2F-B17E-509464F7A050}" type="slidenum">
              <a:rPr lang="en-CA" smtClean="0"/>
              <a:pPr/>
              <a:t>‹#›</a:t>
            </a:fld>
            <a:endParaRPr lang="en-CA"/>
          </a:p>
        </p:txBody>
      </p:sp>
      <p:pic>
        <p:nvPicPr>
          <p:cNvPr id="5" name="Graphic 4">
            <a:extLst>
              <a:ext uri="{FF2B5EF4-FFF2-40B4-BE49-F238E27FC236}">
                <a16:creationId xmlns:a16="http://schemas.microsoft.com/office/drawing/2014/main" id="{AC47849B-B88A-58C9-94C1-617904BA8C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3825304" y="226368"/>
            <a:ext cx="504056" cy="504056"/>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520" y="365841"/>
            <a:ext cx="13280424" cy="1371600"/>
          </a:xfrm>
          <a:prstGeom prst="rect">
            <a:avLst/>
          </a:prstGeom>
        </p:spPr>
        <p:txBody>
          <a:bodyPr/>
          <a:lstStyle>
            <a:lvl1pPr>
              <a:defRPr sz="4800" b="1" i="0">
                <a:latin typeface="Andes Bold" panose="02000000000000000000" pitchFamily="2" charset="0"/>
              </a:defRPr>
            </a:lvl1pPr>
          </a:lstStyle>
          <a:p>
            <a:r>
              <a:rPr lang="en-US" dirty="0"/>
              <a:t>CLICK TO EDIT MASTER TITLE STYLE</a:t>
            </a:r>
            <a:endParaRPr lang="en-CA" dirty="0"/>
          </a:p>
        </p:txBody>
      </p:sp>
      <p:sp>
        <p:nvSpPr>
          <p:cNvPr id="3" name="Content Placeholder 2"/>
          <p:cNvSpPr>
            <a:spLocks noGrp="1"/>
          </p:cNvSpPr>
          <p:nvPr>
            <p:ph idx="1"/>
          </p:nvPr>
        </p:nvSpPr>
        <p:spPr>
          <a:xfrm>
            <a:off x="731520" y="1920243"/>
            <a:ext cx="13167360" cy="5431155"/>
          </a:xfrm>
          <a:prstGeom prst="rect">
            <a:avLst/>
          </a:prstGeom>
        </p:spPr>
        <p:txBody>
          <a:bodyPr/>
          <a:lstStyle>
            <a:lvl1pPr marL="548640" indent="-548640">
              <a:buFont typeface="Arial" panose="020B0604020202020204" pitchFamily="34" charset="0"/>
              <a:buChar char="•"/>
              <a:defRPr/>
            </a:lvl1pPr>
            <a:lvl2pPr marL="1188720" indent="-457200">
              <a:buFont typeface="Arial" panose="020B0604020202020204" pitchFamily="34" charset="0"/>
              <a:buChar char="•"/>
              <a:defRPr/>
            </a:lvl2pPr>
            <a:lvl3pPr marL="1828800" indent="-365760">
              <a:buFont typeface="Arial" panose="020B0604020202020204" pitchFamily="34" charset="0"/>
              <a:buChar char="•"/>
              <a:defRPr/>
            </a:lvl3pPr>
            <a:lvl4pPr marL="2560320" indent="-365760">
              <a:buFont typeface="Arial" panose="020B0604020202020204" pitchFamily="34" charset="0"/>
              <a:buChar char="•"/>
              <a:defRPr/>
            </a:lvl4pPr>
            <a:lvl5pPr marL="3291840" indent="-36576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6" name="Slide Number Placeholder 5"/>
          <p:cNvSpPr>
            <a:spLocks noGrp="1"/>
          </p:cNvSpPr>
          <p:nvPr>
            <p:ph type="sldNum" sz="quarter" idx="12"/>
          </p:nvPr>
        </p:nvSpPr>
        <p:spPr/>
        <p:txBody>
          <a:bodyPr/>
          <a:lstStyle/>
          <a:p>
            <a:fld id="{6734F48E-A456-4E2F-B17E-509464F7A050}" type="slidenum">
              <a:rPr lang="en-CA" smtClean="0"/>
              <a:pPr/>
              <a:t>‹#›</a:t>
            </a:fld>
            <a:endParaRPr lang="en-CA"/>
          </a:p>
        </p:txBody>
      </p:sp>
      <p:cxnSp>
        <p:nvCxnSpPr>
          <p:cNvPr id="8" name="Straight Connector 7">
            <a:extLst>
              <a:ext uri="{FF2B5EF4-FFF2-40B4-BE49-F238E27FC236}">
                <a16:creationId xmlns:a16="http://schemas.microsoft.com/office/drawing/2014/main" id="{C5F6F406-8D9F-DF61-B3B1-BB8862E08EE9}"/>
              </a:ext>
            </a:extLst>
          </p:cNvPr>
          <p:cNvCxnSpPr/>
          <p:nvPr userDrawn="1"/>
        </p:nvCxnSpPr>
        <p:spPr>
          <a:xfrm>
            <a:off x="0" y="1234480"/>
            <a:ext cx="146304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ED99B140-678E-5DC1-D4B2-3ACE98D451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3825304" y="226368"/>
            <a:ext cx="504056" cy="50405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520" y="370384"/>
            <a:ext cx="12494949" cy="1371600"/>
          </a:xfrm>
          <a:prstGeom prst="rect">
            <a:avLst/>
          </a:prstGeom>
        </p:spPr>
        <p:txBody>
          <a:bodyPr anchor="t" anchorCtr="0">
            <a:noAutofit/>
          </a:bodyPr>
          <a:lstStyle>
            <a:lvl1pPr algn="l">
              <a:defRPr sz="4800" b="1" i="0">
                <a:solidFill>
                  <a:schemeClr val="tx2"/>
                </a:solidFill>
                <a:latin typeface="Andes Bold" panose="02000000000000000000" pitchFamily="2" charset="0"/>
              </a:defRPr>
            </a:lvl1pPr>
          </a:lstStyle>
          <a:p>
            <a:r>
              <a:rPr lang="en-US" dirty="0"/>
              <a:t>CLICK TO EDIT MASTER TITLE STYLE</a:t>
            </a:r>
            <a:endParaRPr lang="en-CA" dirty="0"/>
          </a:p>
        </p:txBody>
      </p:sp>
      <p:sp>
        <p:nvSpPr>
          <p:cNvPr id="5" name="Slide Number Placeholder 4"/>
          <p:cNvSpPr>
            <a:spLocks noGrp="1"/>
          </p:cNvSpPr>
          <p:nvPr>
            <p:ph type="sldNum" sz="quarter" idx="12"/>
          </p:nvPr>
        </p:nvSpPr>
        <p:spPr/>
        <p:txBody>
          <a:bodyPr/>
          <a:lstStyle/>
          <a:p>
            <a:fld id="{6734F48E-A456-4E2F-B17E-509464F7A050}" type="slidenum">
              <a:rPr lang="en-CA" smtClean="0"/>
              <a:pPr/>
              <a:t>‹#›</a:t>
            </a:fld>
            <a:endParaRPr lang="en-CA"/>
          </a:p>
        </p:txBody>
      </p:sp>
      <p:pic>
        <p:nvPicPr>
          <p:cNvPr id="6" name="Graphic 5">
            <a:extLst>
              <a:ext uri="{FF2B5EF4-FFF2-40B4-BE49-F238E27FC236}">
                <a16:creationId xmlns:a16="http://schemas.microsoft.com/office/drawing/2014/main" id="{57885629-1CBD-4DCE-77E4-1766D57AFA1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3825304" y="226368"/>
            <a:ext cx="504056" cy="504056"/>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734F48E-A456-4E2F-B17E-509464F7A050}" type="slidenum">
              <a:rPr lang="en-CA" smtClean="0"/>
              <a:pPr/>
              <a:t>‹#›</a:t>
            </a:fld>
            <a:endParaRPr lang="en-CA"/>
          </a:p>
        </p:txBody>
      </p:sp>
      <p:pic>
        <p:nvPicPr>
          <p:cNvPr id="6" name="Graphic 5">
            <a:extLst>
              <a:ext uri="{FF2B5EF4-FFF2-40B4-BE49-F238E27FC236}">
                <a16:creationId xmlns:a16="http://schemas.microsoft.com/office/drawing/2014/main" id="{89350663-CFE0-8E96-BB81-63F18CCF6B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3825304" y="226368"/>
            <a:ext cx="504056" cy="504056"/>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F4F87E9-F24C-B9EB-4593-C1B4E1FFAAD9}"/>
              </a:ext>
            </a:extLst>
          </p:cNvPr>
          <p:cNvSpPr/>
          <p:nvPr userDrawn="1"/>
        </p:nvSpPr>
        <p:spPr>
          <a:xfrm>
            <a:off x="0" y="7643192"/>
            <a:ext cx="14630400" cy="5864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solidFill>
            </a:endParaRPr>
          </a:p>
        </p:txBody>
      </p:sp>
      <p:sp>
        <p:nvSpPr>
          <p:cNvPr id="6" name="Slide Number Placeholder 5"/>
          <p:cNvSpPr>
            <a:spLocks noGrp="1"/>
          </p:cNvSpPr>
          <p:nvPr>
            <p:ph type="sldNum" sz="quarter" idx="4"/>
          </p:nvPr>
        </p:nvSpPr>
        <p:spPr>
          <a:xfrm>
            <a:off x="10915600" y="7717003"/>
            <a:ext cx="3413760" cy="438150"/>
          </a:xfrm>
          <a:prstGeom prst="rect">
            <a:avLst/>
          </a:prstGeom>
        </p:spPr>
        <p:txBody>
          <a:bodyPr vert="horz" lIns="146304" tIns="73152" rIns="146304" bIns="73152" rtlCol="0" anchor="ctr"/>
          <a:lstStyle>
            <a:lvl1pPr algn="r">
              <a:defRPr sz="1900" b="1" i="0">
                <a:solidFill>
                  <a:schemeClr val="bg1"/>
                </a:solidFill>
                <a:latin typeface="Andes Bold" panose="02000000000000000000" pitchFamily="2" charset="0"/>
              </a:defRPr>
            </a:lvl1pPr>
          </a:lstStyle>
          <a:p>
            <a:fld id="{6734F48E-A456-4E2F-B17E-509464F7A050}" type="slidenum">
              <a:rPr lang="en-CA" smtClean="0"/>
              <a:pPr/>
              <a:t>‹#›</a:t>
            </a:fld>
            <a:endParaRPr lang="en-CA" dirty="0"/>
          </a:p>
        </p:txBody>
      </p:sp>
      <p:pic>
        <p:nvPicPr>
          <p:cNvPr id="11" name="Picture 10" descr="A black and white sign with white text&#10;&#10;Description automatically generated">
            <a:extLst>
              <a:ext uri="{FF2B5EF4-FFF2-40B4-BE49-F238E27FC236}">
                <a16:creationId xmlns:a16="http://schemas.microsoft.com/office/drawing/2014/main" id="{9D5B75DF-460B-7EB6-CA9E-244DE55C0A2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74440" y="7794675"/>
            <a:ext cx="1296144" cy="25277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Lst>
  <p:hf hdr="0" ftr="0" dt="0"/>
  <p:txStyles>
    <p:titleStyle>
      <a:lvl1pPr algn="l" defTabSz="1463040" rtl="0" eaLnBrk="1" latinLnBrk="0" hangingPunct="1">
        <a:spcBef>
          <a:spcPct val="0"/>
        </a:spcBef>
        <a:buNone/>
        <a:defRPr sz="6400" kern="1200">
          <a:solidFill>
            <a:schemeClr val="tx2"/>
          </a:solidFill>
          <a:latin typeface="+mj-lt"/>
          <a:ea typeface="+mj-ea"/>
          <a:cs typeface="+mj-cs"/>
        </a:defRPr>
      </a:lvl1pPr>
    </p:titleStyle>
    <p:body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mj-lt"/>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mj-lt"/>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mj-lt"/>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p:bodyStyle>
    <p:otherStyle>
      <a:defPPr>
        <a:defRPr lang="en-US"/>
      </a:defPPr>
      <a:lvl1pPr marL="0" algn="l" defTabSz="1463040" rtl="0" eaLnBrk="1" latinLnBrk="0" hangingPunct="1">
        <a:defRPr sz="2900" kern="1200">
          <a:solidFill>
            <a:schemeClr val="tx1"/>
          </a:solidFill>
          <a:latin typeface="+mn-lt"/>
          <a:ea typeface="+mn-ea"/>
          <a:cs typeface="+mn-cs"/>
        </a:defRPr>
      </a:lvl1pPr>
      <a:lvl2pPr marL="731520" algn="l" defTabSz="1463040" rtl="0" eaLnBrk="1" latinLnBrk="0" hangingPunct="1">
        <a:defRPr sz="2900" kern="1200">
          <a:solidFill>
            <a:schemeClr val="tx1"/>
          </a:solidFill>
          <a:latin typeface="+mn-lt"/>
          <a:ea typeface="+mn-ea"/>
          <a:cs typeface="+mn-cs"/>
        </a:defRPr>
      </a:lvl2pPr>
      <a:lvl3pPr marL="1463040" algn="l" defTabSz="1463040" rtl="0" eaLnBrk="1" latinLnBrk="0" hangingPunct="1">
        <a:defRPr sz="2900" kern="1200">
          <a:solidFill>
            <a:schemeClr val="tx1"/>
          </a:solidFill>
          <a:latin typeface="+mn-lt"/>
          <a:ea typeface="+mn-ea"/>
          <a:cs typeface="+mn-cs"/>
        </a:defRPr>
      </a:lvl3pPr>
      <a:lvl4pPr marL="2194560" algn="l" defTabSz="1463040" rtl="0" eaLnBrk="1" latinLnBrk="0" hangingPunct="1">
        <a:defRPr sz="2900" kern="1200">
          <a:solidFill>
            <a:schemeClr val="tx1"/>
          </a:solidFill>
          <a:latin typeface="+mn-lt"/>
          <a:ea typeface="+mn-ea"/>
          <a:cs typeface="+mn-cs"/>
        </a:defRPr>
      </a:lvl4pPr>
      <a:lvl5pPr marL="2926080" algn="l" defTabSz="1463040" rtl="0" eaLnBrk="1" latinLnBrk="0" hangingPunct="1">
        <a:defRPr sz="2900" kern="1200">
          <a:solidFill>
            <a:schemeClr val="tx1"/>
          </a:solidFill>
          <a:latin typeface="+mn-lt"/>
          <a:ea typeface="+mn-ea"/>
          <a:cs typeface="+mn-cs"/>
        </a:defRPr>
      </a:lvl5pPr>
      <a:lvl6pPr marL="3657600" algn="l" defTabSz="1463040" rtl="0" eaLnBrk="1" latinLnBrk="0" hangingPunct="1">
        <a:defRPr sz="2900" kern="1200">
          <a:solidFill>
            <a:schemeClr val="tx1"/>
          </a:solidFill>
          <a:latin typeface="+mn-lt"/>
          <a:ea typeface="+mn-ea"/>
          <a:cs typeface="+mn-cs"/>
        </a:defRPr>
      </a:lvl6pPr>
      <a:lvl7pPr marL="4389120" algn="l" defTabSz="1463040" rtl="0" eaLnBrk="1" latinLnBrk="0" hangingPunct="1">
        <a:defRPr sz="2900" kern="1200">
          <a:solidFill>
            <a:schemeClr val="tx1"/>
          </a:solidFill>
          <a:latin typeface="+mn-lt"/>
          <a:ea typeface="+mn-ea"/>
          <a:cs typeface="+mn-cs"/>
        </a:defRPr>
      </a:lvl7pPr>
      <a:lvl8pPr marL="5120640" algn="l" defTabSz="1463040" rtl="0" eaLnBrk="1" latinLnBrk="0" hangingPunct="1">
        <a:defRPr sz="2900" kern="1200">
          <a:solidFill>
            <a:schemeClr val="tx1"/>
          </a:solidFill>
          <a:latin typeface="+mn-lt"/>
          <a:ea typeface="+mn-ea"/>
          <a:cs typeface="+mn-cs"/>
        </a:defRPr>
      </a:lvl8pPr>
      <a:lvl9pPr marL="5852160" algn="l" defTabSz="1463040" rtl="0" eaLnBrk="1" latinLnBrk="0" hangingPunct="1">
        <a:defRPr sz="29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2" userDrawn="1">
          <p15:clr>
            <a:srgbClr val="F26B43"/>
          </p15:clr>
        </p15:guide>
        <p15:guide id="2" pos="4608" userDrawn="1">
          <p15:clr>
            <a:srgbClr val="F26B43"/>
          </p15:clr>
        </p15:guide>
        <p15:guide id="3" orient="horz" pos="324" userDrawn="1">
          <p15:clr>
            <a:srgbClr val="F26B43"/>
          </p15:clr>
        </p15:guide>
        <p15:guide id="4" orient="horz" pos="778" userDrawn="1">
          <p15:clr>
            <a:srgbClr val="F26B43"/>
          </p15:clr>
        </p15:guide>
        <p15:guide id="5" orient="horz" pos="4406" userDrawn="1">
          <p15:clr>
            <a:srgbClr val="F26B43"/>
          </p15:clr>
        </p15:guide>
        <p15:guide id="6" pos="526" userDrawn="1">
          <p15:clr>
            <a:srgbClr val="F26B43"/>
          </p15:clr>
        </p15:guide>
        <p15:guide id="7" pos="869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sv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22.emf"/><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9.png"/><Relationship Id="rId7" Type="http://schemas.openxmlformats.org/officeDocument/2006/relationships/image" Target="../media/image25.png"/><Relationship Id="rId2" Type="http://schemas.openxmlformats.org/officeDocument/2006/relationships/image" Target="../media/image41.png"/><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44.png"/><Relationship Id="rId4" Type="http://schemas.openxmlformats.org/officeDocument/2006/relationships/image" Target="../media/image26.png"/><Relationship Id="rId9" Type="http://schemas.openxmlformats.org/officeDocument/2006/relationships/image" Target="../media/image43.sv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 Id="rId4" Type="http://schemas.openxmlformats.org/officeDocument/2006/relationships/image" Target="../media/image47.svg"/></Relationships>
</file>

<file path=ppt/slides/_rels/slide24.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digitalsquare.org/digital-health-global-goods" TargetMode="External"/><Relationship Id="rId2" Type="http://schemas.openxmlformats.org/officeDocument/2006/relationships/hyperlink" Target="https://digitalhealthatlas.org/en/-/" TargetMode="External"/><Relationship Id="rId1" Type="http://schemas.openxmlformats.org/officeDocument/2006/relationships/slideLayout" Target="../slideLayouts/slideLayout2.xml"/><Relationship Id="rId4" Type="http://schemas.openxmlformats.org/officeDocument/2006/relationships/hyperlink" Target="https://digitalpublicgoods.net/registry/"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5C8F34-4AEC-4E05-44E5-1448552EE7F2}"/>
              </a:ext>
            </a:extLst>
          </p:cNvPr>
          <p:cNvSpPr>
            <a:spLocks noGrp="1" noRot="1" noMove="1" noResize="1" noEditPoints="1" noAdjustHandles="1" noChangeArrowheads="1" noChangeShapeType="1"/>
          </p:cNvSpPr>
          <p:nvPr/>
        </p:nvSpPr>
        <p:spPr>
          <a:xfrm>
            <a:off x="0" y="0"/>
            <a:ext cx="14630400" cy="76431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solidFill>
            </a:endParaRPr>
          </a:p>
        </p:txBody>
      </p:sp>
      <p:sp>
        <p:nvSpPr>
          <p:cNvPr id="4" name="Title 3">
            <a:extLst>
              <a:ext uri="{FF2B5EF4-FFF2-40B4-BE49-F238E27FC236}">
                <a16:creationId xmlns:a16="http://schemas.microsoft.com/office/drawing/2014/main" id="{74721BEE-B0E4-B20D-BC33-F4DC8F30CD84}"/>
              </a:ext>
            </a:extLst>
          </p:cNvPr>
          <p:cNvSpPr>
            <a:spLocks noGrp="1"/>
          </p:cNvSpPr>
          <p:nvPr>
            <p:ph type="ctrTitle"/>
          </p:nvPr>
        </p:nvSpPr>
        <p:spPr>
          <a:xfrm>
            <a:off x="838121" y="2146889"/>
            <a:ext cx="12435840" cy="2544523"/>
          </a:xfrm>
        </p:spPr>
        <p:txBody>
          <a:bodyPr>
            <a:noAutofit/>
          </a:bodyPr>
          <a:lstStyle/>
          <a:p>
            <a:r>
              <a:rPr lang="en-CA" sz="7200" b="1" i="1" dirty="0">
                <a:solidFill>
                  <a:schemeClr val="bg1"/>
                </a:solidFill>
              </a:rPr>
              <a:t>Buildable</a:t>
            </a:r>
            <a:br>
              <a:rPr lang="en-CA" sz="7200" b="1" i="1" dirty="0">
                <a:solidFill>
                  <a:schemeClr val="bg1"/>
                </a:solidFill>
              </a:rPr>
            </a:br>
            <a:r>
              <a:rPr lang="en-CA" sz="7200" dirty="0">
                <a:solidFill>
                  <a:schemeClr val="bg1"/>
                </a:solidFill>
              </a:rPr>
              <a:t>DIGITAL HEALTH BLUEPRINT</a:t>
            </a:r>
            <a:endParaRPr lang="en-CA" sz="7200" b="1" dirty="0">
              <a:solidFill>
                <a:schemeClr val="bg1"/>
              </a:solidFill>
              <a:latin typeface="Andes Bold" panose="02000000000000000000" pitchFamily="2" charset="0"/>
            </a:endParaRPr>
          </a:p>
        </p:txBody>
      </p:sp>
      <p:sp>
        <p:nvSpPr>
          <p:cNvPr id="5" name="Subtitle 4">
            <a:extLst>
              <a:ext uri="{FF2B5EF4-FFF2-40B4-BE49-F238E27FC236}">
                <a16:creationId xmlns:a16="http://schemas.microsoft.com/office/drawing/2014/main" id="{AF049FD3-86FB-52E3-B853-19D435544A68}"/>
              </a:ext>
            </a:extLst>
          </p:cNvPr>
          <p:cNvSpPr>
            <a:spLocks noGrp="1"/>
          </p:cNvSpPr>
          <p:nvPr>
            <p:ph type="subTitle" idx="1"/>
          </p:nvPr>
        </p:nvSpPr>
        <p:spPr>
          <a:xfrm>
            <a:off x="838121" y="4509209"/>
            <a:ext cx="10580990" cy="2103120"/>
          </a:xfrm>
        </p:spPr>
        <p:txBody>
          <a:bodyPr>
            <a:normAutofit fontScale="77500" lnSpcReduction="20000"/>
          </a:bodyPr>
          <a:lstStyle/>
          <a:p>
            <a:r>
              <a:rPr lang="en-CA" sz="3600" dirty="0"/>
              <a:t>Developing “construction” documents and an</a:t>
            </a:r>
          </a:p>
          <a:p>
            <a:r>
              <a:rPr lang="en-CA" sz="3600" dirty="0"/>
              <a:t>investment and implementation roadmap for the national HIE</a:t>
            </a:r>
          </a:p>
          <a:p>
            <a:endParaRPr lang="en-CA" sz="2800" b="1" dirty="0"/>
          </a:p>
          <a:p>
            <a:r>
              <a:rPr lang="en-CA" sz="2800" b="1" dirty="0"/>
              <a:t>Digital Health Building Blocks</a:t>
            </a:r>
          </a:p>
          <a:p>
            <a:r>
              <a:rPr lang="en-CA" sz="2800" dirty="0"/>
              <a:t>[Date]</a:t>
            </a:r>
            <a:r>
              <a:rPr lang="en-CA" sz="3600" dirty="0">
                <a:solidFill>
                  <a:schemeClr val="bg1"/>
                </a:solidFill>
              </a:rPr>
              <a:t>.</a:t>
            </a:r>
          </a:p>
        </p:txBody>
      </p:sp>
      <p:pic>
        <p:nvPicPr>
          <p:cNvPr id="6" name="Graphic 5">
            <a:extLst>
              <a:ext uri="{FF2B5EF4-FFF2-40B4-BE49-F238E27FC236}">
                <a16:creationId xmlns:a16="http://schemas.microsoft.com/office/drawing/2014/main" id="{446D7613-A12D-1000-DEB0-E32F5412B95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1419111" y="527455"/>
            <a:ext cx="2376264" cy="2376264"/>
          </a:xfrm>
          <a:prstGeom prst="rect">
            <a:avLst/>
          </a:prstGeom>
        </p:spPr>
      </p:pic>
      <p:pic>
        <p:nvPicPr>
          <p:cNvPr id="13" name="Graphic 12">
            <a:extLst>
              <a:ext uri="{FF2B5EF4-FFF2-40B4-BE49-F238E27FC236}">
                <a16:creationId xmlns:a16="http://schemas.microsoft.com/office/drawing/2014/main" id="{44CA1124-B1DE-F514-879A-6F873508C9F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1275640" y="4966898"/>
            <a:ext cx="2338898" cy="3250921"/>
          </a:xfrm>
          <a:prstGeom prst="rect">
            <a:avLst/>
          </a:prstGeom>
        </p:spPr>
      </p:pic>
    </p:spTree>
    <p:extLst>
      <p:ext uri="{BB962C8B-B14F-4D97-AF65-F5344CB8AC3E}">
        <p14:creationId xmlns:p14="http://schemas.microsoft.com/office/powerpoint/2010/main" val="1656281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CEBCD-960D-B57C-BB5D-A6FB01F5367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D358B4-8912-A5A7-D3B5-0572E0567B11}"/>
              </a:ext>
            </a:extLst>
          </p:cNvPr>
          <p:cNvSpPr>
            <a:spLocks noGrp="1"/>
          </p:cNvSpPr>
          <p:nvPr>
            <p:ph type="sldNum" sz="quarter" idx="12"/>
          </p:nvPr>
        </p:nvSpPr>
        <p:spPr/>
        <p:txBody>
          <a:bodyPr/>
          <a:lstStyle/>
          <a:p>
            <a:fld id="{6734F48E-A456-4E2F-B17E-509464F7A050}" type="slidenum">
              <a:rPr lang="en-CA" smtClean="0"/>
              <a:pPr/>
              <a:t>10</a:t>
            </a:fld>
            <a:endParaRPr lang="en-CA"/>
          </a:p>
        </p:txBody>
      </p:sp>
      <p:sp>
        <p:nvSpPr>
          <p:cNvPr id="2" name="Content Placeholder 2">
            <a:extLst>
              <a:ext uri="{FF2B5EF4-FFF2-40B4-BE49-F238E27FC236}">
                <a16:creationId xmlns:a16="http://schemas.microsoft.com/office/drawing/2014/main" id="{D60CE905-9990-8AD4-6288-A35099626D69}"/>
              </a:ext>
            </a:extLst>
          </p:cNvPr>
          <p:cNvSpPr txBox="1">
            <a:spLocks/>
          </p:cNvSpPr>
          <p:nvPr/>
        </p:nvSpPr>
        <p:spPr>
          <a:xfrm>
            <a:off x="834480" y="1954560"/>
            <a:ext cx="9001000" cy="5431155"/>
          </a:xfrm>
          <a:prstGeom prst="rect">
            <a:avLst/>
          </a:prstGeom>
        </p:spPr>
        <p:txBody>
          <a:bodyPr/>
          <a:lst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mj-lt"/>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mj-lt"/>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mj-lt"/>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a:buFont typeface="Arial" panose="020B0604020202020204" pitchFamily="34" charset="0"/>
              <a:buChar char="•"/>
            </a:pPr>
            <a:r>
              <a:rPr lang="en-CA" sz="4800" b="1" dirty="0">
                <a:latin typeface="+mn-lt"/>
              </a:rPr>
              <a:t>Do any of our </a:t>
            </a:r>
            <a:r>
              <a:rPr lang="en-CA" sz="4800" b="1" dirty="0">
                <a:solidFill>
                  <a:schemeClr val="accent5"/>
                </a:solidFill>
                <a:latin typeface="+mn-lt"/>
              </a:rPr>
              <a:t>existing</a:t>
            </a:r>
            <a:r>
              <a:rPr lang="en-CA" sz="4800" b="1" dirty="0">
                <a:latin typeface="+mn-lt"/>
              </a:rPr>
              <a:t> solutions afford us opportunities to </a:t>
            </a:r>
            <a:r>
              <a:rPr lang="en-CA" sz="4800" b="1" dirty="0">
                <a:solidFill>
                  <a:schemeClr val="accent5"/>
                </a:solidFill>
                <a:latin typeface="+mn-lt"/>
              </a:rPr>
              <a:t>accelerate</a:t>
            </a:r>
            <a:r>
              <a:rPr lang="en-CA" sz="4800" b="1" dirty="0">
                <a:latin typeface="+mn-lt"/>
              </a:rPr>
              <a:t> our HIE implementation?</a:t>
            </a:r>
            <a:endParaRPr lang="en-CA" sz="4800" dirty="0">
              <a:latin typeface="+mn-lt"/>
            </a:endParaRPr>
          </a:p>
        </p:txBody>
      </p:sp>
      <p:pic>
        <p:nvPicPr>
          <p:cNvPr id="3" name="Graphic 2">
            <a:extLst>
              <a:ext uri="{FF2B5EF4-FFF2-40B4-BE49-F238E27FC236}">
                <a16:creationId xmlns:a16="http://schemas.microsoft.com/office/drawing/2014/main" id="{52FB5BD7-A0C7-0E60-C341-C0380D31DA6F}"/>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763472" y="2875194"/>
            <a:ext cx="3579724" cy="4595591"/>
          </a:xfrm>
          <a:prstGeom prst="rect">
            <a:avLst/>
          </a:prstGeom>
        </p:spPr>
      </p:pic>
    </p:spTree>
    <p:extLst>
      <p:ext uri="{BB962C8B-B14F-4D97-AF65-F5344CB8AC3E}">
        <p14:creationId xmlns:p14="http://schemas.microsoft.com/office/powerpoint/2010/main" val="2523187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1250D-935B-B737-6EF3-68A3E21C2EEA}"/>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5AACF728-81C5-1F5D-C56A-CC3BDD12C2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9096" y="1470026"/>
            <a:ext cx="7425617" cy="52862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8A79C3C-9E35-C6A2-497A-3C7439355A7B}"/>
              </a:ext>
            </a:extLst>
          </p:cNvPr>
          <p:cNvSpPr txBox="1"/>
          <p:nvPr/>
        </p:nvSpPr>
        <p:spPr>
          <a:xfrm>
            <a:off x="618456" y="3229200"/>
            <a:ext cx="5184576" cy="2246769"/>
          </a:xfrm>
          <a:prstGeom prst="rect">
            <a:avLst/>
          </a:prstGeom>
          <a:noFill/>
        </p:spPr>
        <p:txBody>
          <a:bodyPr wrap="square" rtlCol="0">
            <a:spAutoFit/>
          </a:bodyPr>
          <a:lstStyle/>
          <a:p>
            <a:r>
              <a:rPr lang="en-CA" sz="2800" dirty="0">
                <a:solidFill>
                  <a:schemeClr val="tx2"/>
                </a:solidFill>
              </a:rPr>
              <a:t>Leveraging the </a:t>
            </a:r>
            <a:r>
              <a:rPr lang="en-CA" sz="2800" dirty="0">
                <a:solidFill>
                  <a:schemeClr val="accent5"/>
                </a:solidFill>
              </a:rPr>
              <a:t>terms</a:t>
            </a:r>
            <a:r>
              <a:rPr lang="en-CA" sz="2800" dirty="0">
                <a:solidFill>
                  <a:schemeClr val="tx2"/>
                </a:solidFill>
              </a:rPr>
              <a:t> used to describe the </a:t>
            </a:r>
            <a:r>
              <a:rPr lang="en-CA" sz="2800" dirty="0" err="1">
                <a:solidFill>
                  <a:schemeClr val="tx2"/>
                </a:solidFill>
              </a:rPr>
              <a:t>OpenHIE</a:t>
            </a:r>
            <a:r>
              <a:rPr lang="en-CA" sz="2800" dirty="0">
                <a:solidFill>
                  <a:schemeClr val="tx2"/>
                </a:solidFill>
              </a:rPr>
              <a:t> architecture, which </a:t>
            </a:r>
            <a:r>
              <a:rPr lang="en-CA" sz="2800" dirty="0">
                <a:solidFill>
                  <a:schemeClr val="accent5"/>
                </a:solidFill>
              </a:rPr>
              <a:t>existing solutions</a:t>
            </a:r>
            <a:r>
              <a:rPr lang="en-CA" sz="2800" dirty="0">
                <a:solidFill>
                  <a:schemeClr val="tx2"/>
                </a:solidFill>
              </a:rPr>
              <a:t> could play which </a:t>
            </a:r>
            <a:r>
              <a:rPr lang="en-CA" sz="2800" dirty="0">
                <a:solidFill>
                  <a:schemeClr val="accent5"/>
                </a:solidFill>
              </a:rPr>
              <a:t>actor</a:t>
            </a:r>
            <a:r>
              <a:rPr lang="en-CA" sz="2800" dirty="0">
                <a:solidFill>
                  <a:schemeClr val="tx2"/>
                </a:solidFill>
              </a:rPr>
              <a:t> roles in our national HIE?</a:t>
            </a:r>
          </a:p>
        </p:txBody>
      </p:sp>
      <p:pic>
        <p:nvPicPr>
          <p:cNvPr id="4" name="Picture 3">
            <a:extLst>
              <a:ext uri="{FF2B5EF4-FFF2-40B4-BE49-F238E27FC236}">
                <a16:creationId xmlns:a16="http://schemas.microsoft.com/office/drawing/2014/main" id="{8239A1D1-46F4-39B6-0ADE-E85C64F48321}"/>
              </a:ext>
            </a:extLst>
          </p:cNvPr>
          <p:cNvPicPr>
            <a:picLocks noChangeAspect="1"/>
          </p:cNvPicPr>
          <p:nvPr/>
        </p:nvPicPr>
        <p:blipFill>
          <a:blip r:embed="rId4"/>
          <a:stretch>
            <a:fillRect/>
          </a:stretch>
        </p:blipFill>
        <p:spPr>
          <a:xfrm>
            <a:off x="618456" y="2547775"/>
            <a:ext cx="3190076" cy="646983"/>
          </a:xfrm>
          <a:prstGeom prst="rect">
            <a:avLst/>
          </a:prstGeom>
        </p:spPr>
      </p:pic>
      <p:pic>
        <p:nvPicPr>
          <p:cNvPr id="2" name="Picture 1">
            <a:extLst>
              <a:ext uri="{FF2B5EF4-FFF2-40B4-BE49-F238E27FC236}">
                <a16:creationId xmlns:a16="http://schemas.microsoft.com/office/drawing/2014/main" id="{8F1CF334-2B42-53EC-DD3F-216AFE39EB59}"/>
              </a:ext>
            </a:extLst>
          </p:cNvPr>
          <p:cNvPicPr>
            <a:picLocks noChangeAspect="1"/>
          </p:cNvPicPr>
          <p:nvPr/>
        </p:nvPicPr>
        <p:blipFill>
          <a:blip r:embed="rId5">
            <a:alphaModFix amt="85000"/>
          </a:blip>
          <a:stretch>
            <a:fillRect/>
          </a:stretch>
        </p:blipFill>
        <p:spPr>
          <a:xfrm>
            <a:off x="11059616" y="1882552"/>
            <a:ext cx="746760" cy="891540"/>
          </a:xfrm>
          <a:prstGeom prst="rect">
            <a:avLst/>
          </a:prstGeom>
        </p:spPr>
      </p:pic>
      <p:pic>
        <p:nvPicPr>
          <p:cNvPr id="5" name="Picture 4">
            <a:extLst>
              <a:ext uri="{FF2B5EF4-FFF2-40B4-BE49-F238E27FC236}">
                <a16:creationId xmlns:a16="http://schemas.microsoft.com/office/drawing/2014/main" id="{2EF8DA78-3C0C-3F9E-5313-DB062291852C}"/>
              </a:ext>
            </a:extLst>
          </p:cNvPr>
          <p:cNvPicPr>
            <a:picLocks noChangeAspect="1"/>
          </p:cNvPicPr>
          <p:nvPr/>
        </p:nvPicPr>
        <p:blipFill>
          <a:blip r:embed="rId5">
            <a:alphaModFix amt="85000"/>
          </a:blip>
          <a:stretch>
            <a:fillRect/>
          </a:stretch>
        </p:blipFill>
        <p:spPr>
          <a:xfrm>
            <a:off x="9043392" y="2022572"/>
            <a:ext cx="629477" cy="751519"/>
          </a:xfrm>
          <a:prstGeom prst="rect">
            <a:avLst/>
          </a:prstGeom>
        </p:spPr>
      </p:pic>
      <p:pic>
        <p:nvPicPr>
          <p:cNvPr id="6" name="Picture 5">
            <a:extLst>
              <a:ext uri="{FF2B5EF4-FFF2-40B4-BE49-F238E27FC236}">
                <a16:creationId xmlns:a16="http://schemas.microsoft.com/office/drawing/2014/main" id="{AFF268CF-B428-B0B3-E74C-7D261C74E934}"/>
              </a:ext>
            </a:extLst>
          </p:cNvPr>
          <p:cNvPicPr>
            <a:picLocks noChangeAspect="1"/>
          </p:cNvPicPr>
          <p:nvPr/>
        </p:nvPicPr>
        <p:blipFill rotWithShape="1">
          <a:blip r:embed="rId5">
            <a:alphaModFix amt="85000"/>
          </a:blip>
          <a:srcRect b="49585"/>
          <a:stretch/>
        </p:blipFill>
        <p:spPr>
          <a:xfrm>
            <a:off x="11707688" y="5460878"/>
            <a:ext cx="1944216" cy="1170207"/>
          </a:xfrm>
          <a:prstGeom prst="rect">
            <a:avLst/>
          </a:prstGeom>
        </p:spPr>
      </p:pic>
      <p:pic>
        <p:nvPicPr>
          <p:cNvPr id="7" name="Picture 6">
            <a:extLst>
              <a:ext uri="{FF2B5EF4-FFF2-40B4-BE49-F238E27FC236}">
                <a16:creationId xmlns:a16="http://schemas.microsoft.com/office/drawing/2014/main" id="{A25DF1E8-4203-3310-9645-849388262B95}"/>
              </a:ext>
            </a:extLst>
          </p:cNvPr>
          <p:cNvPicPr>
            <a:picLocks noChangeAspect="1"/>
          </p:cNvPicPr>
          <p:nvPr/>
        </p:nvPicPr>
        <p:blipFill>
          <a:blip r:embed="rId5">
            <a:alphaModFix amt="85000"/>
          </a:blip>
          <a:stretch>
            <a:fillRect/>
          </a:stretch>
        </p:blipFill>
        <p:spPr>
          <a:xfrm>
            <a:off x="11707688" y="3051514"/>
            <a:ext cx="640612" cy="891540"/>
          </a:xfrm>
          <a:prstGeom prst="rect">
            <a:avLst/>
          </a:prstGeom>
        </p:spPr>
      </p:pic>
      <p:sp>
        <p:nvSpPr>
          <p:cNvPr id="10" name="TextBox 9">
            <a:extLst>
              <a:ext uri="{FF2B5EF4-FFF2-40B4-BE49-F238E27FC236}">
                <a16:creationId xmlns:a16="http://schemas.microsoft.com/office/drawing/2014/main" id="{53C3126E-F25A-B288-7D81-8AAECD2A3C9B}"/>
              </a:ext>
            </a:extLst>
          </p:cNvPr>
          <p:cNvSpPr txBox="1"/>
          <p:nvPr/>
        </p:nvSpPr>
        <p:spPr>
          <a:xfrm>
            <a:off x="10267528" y="530671"/>
            <a:ext cx="2808312" cy="584775"/>
          </a:xfrm>
          <a:prstGeom prst="rect">
            <a:avLst/>
          </a:prstGeom>
          <a:noFill/>
        </p:spPr>
        <p:txBody>
          <a:bodyPr wrap="square" rtlCol="0">
            <a:spAutoFit/>
          </a:bodyPr>
          <a:lstStyle/>
          <a:p>
            <a:pPr algn="r"/>
            <a:r>
              <a:rPr lang="en-GB" sz="3200" b="1" dirty="0">
                <a:solidFill>
                  <a:schemeClr val="accent2"/>
                </a:solidFill>
                <a:latin typeface="Andes Bold" panose="02000000000000000000" pitchFamily="2" charset="0"/>
              </a:rPr>
              <a:t>REMINDER</a:t>
            </a:r>
          </a:p>
        </p:txBody>
      </p:sp>
      <p:sp>
        <p:nvSpPr>
          <p:cNvPr id="11" name="Slide Number Placeholder 1">
            <a:extLst>
              <a:ext uri="{FF2B5EF4-FFF2-40B4-BE49-F238E27FC236}">
                <a16:creationId xmlns:a16="http://schemas.microsoft.com/office/drawing/2014/main" id="{A134F28E-DD60-2D17-0EF4-0682CFC9EEEF}"/>
              </a:ext>
            </a:extLst>
          </p:cNvPr>
          <p:cNvSpPr>
            <a:spLocks noGrp="1"/>
          </p:cNvSpPr>
          <p:nvPr>
            <p:ph type="sldNum" sz="quarter" idx="12"/>
          </p:nvPr>
        </p:nvSpPr>
        <p:spPr>
          <a:xfrm>
            <a:off x="10915600" y="7717003"/>
            <a:ext cx="3413760" cy="438150"/>
          </a:xfrm>
        </p:spPr>
        <p:txBody>
          <a:bodyPr/>
          <a:lstStyle/>
          <a:p>
            <a:fld id="{6734F48E-A456-4E2F-B17E-509464F7A050}" type="slidenum">
              <a:rPr lang="en-CA" smtClean="0"/>
              <a:pPr/>
              <a:t>11</a:t>
            </a:fld>
            <a:endParaRPr lang="en-CA" dirty="0"/>
          </a:p>
        </p:txBody>
      </p:sp>
    </p:spTree>
    <p:extLst>
      <p:ext uri="{BB962C8B-B14F-4D97-AF65-F5344CB8AC3E}">
        <p14:creationId xmlns:p14="http://schemas.microsoft.com/office/powerpoint/2010/main" val="474425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8BC95C-9CBE-83B2-D988-B536AEA8F669}"/>
              </a:ext>
            </a:extLst>
          </p:cNvPr>
          <p:cNvSpPr>
            <a:spLocks noGrp="1"/>
          </p:cNvSpPr>
          <p:nvPr>
            <p:ph type="sldNum" sz="quarter" idx="12"/>
          </p:nvPr>
        </p:nvSpPr>
        <p:spPr/>
        <p:txBody>
          <a:bodyPr/>
          <a:lstStyle/>
          <a:p>
            <a:fld id="{6734F48E-A456-4E2F-B17E-509464F7A050}" type="slidenum">
              <a:rPr lang="en-CA" smtClean="0"/>
              <a:pPr/>
              <a:t>12</a:t>
            </a:fld>
            <a:endParaRPr lang="en-CA"/>
          </a:p>
        </p:txBody>
      </p:sp>
      <p:sp>
        <p:nvSpPr>
          <p:cNvPr id="4" name="TextBox 3">
            <a:extLst>
              <a:ext uri="{FF2B5EF4-FFF2-40B4-BE49-F238E27FC236}">
                <a16:creationId xmlns:a16="http://schemas.microsoft.com/office/drawing/2014/main" id="{5846B7D1-D656-E6BC-0BB2-31F1B6EADB5B}"/>
              </a:ext>
            </a:extLst>
          </p:cNvPr>
          <p:cNvSpPr txBox="1"/>
          <p:nvPr/>
        </p:nvSpPr>
        <p:spPr>
          <a:xfrm>
            <a:off x="3138736" y="1358326"/>
            <a:ext cx="9577064" cy="5262979"/>
          </a:xfrm>
          <a:prstGeom prst="rect">
            <a:avLst/>
          </a:prstGeom>
          <a:noFill/>
        </p:spPr>
        <p:txBody>
          <a:bodyPr wrap="square">
            <a:spAutoFit/>
          </a:bodyPr>
          <a:lstStyle/>
          <a:p>
            <a:r>
              <a:rPr lang="en-US" sz="2400" b="1" dirty="0">
                <a:solidFill>
                  <a:schemeClr val="tx2"/>
                </a:solidFill>
                <a:effectLst/>
                <a:latin typeface="+mj-lt"/>
              </a:rPr>
              <a:t>Client Registry (CR)</a:t>
            </a:r>
          </a:p>
          <a:p>
            <a:pPr algn="l"/>
            <a:r>
              <a:rPr lang="en-US" sz="2400" b="0" i="0" dirty="0">
                <a:solidFill>
                  <a:schemeClr val="tx2"/>
                </a:solidFill>
                <a:effectLst/>
                <a:latin typeface="+mj-lt"/>
              </a:rPr>
              <a:t>The </a:t>
            </a:r>
            <a:r>
              <a:rPr lang="en-US" sz="2400" dirty="0">
                <a:solidFill>
                  <a:schemeClr val="tx2"/>
                </a:solidFill>
                <a:latin typeface="+mj-lt"/>
              </a:rPr>
              <a:t>CR is the definitive all-persons registry of demographic data about each individual, including their unique ID for health.</a:t>
            </a:r>
          </a:p>
          <a:p>
            <a:pPr algn="l"/>
            <a:endParaRPr lang="en-US" sz="2400" b="0" i="0" dirty="0">
              <a:solidFill>
                <a:schemeClr val="tx2"/>
              </a:solidFill>
              <a:effectLst/>
              <a:latin typeface="+mj-lt"/>
            </a:endParaRPr>
          </a:p>
          <a:p>
            <a:pPr algn="l"/>
            <a:r>
              <a:rPr lang="en-US" sz="2400" b="1" dirty="0">
                <a:solidFill>
                  <a:schemeClr val="tx2"/>
                </a:solidFill>
                <a:latin typeface="+mj-lt"/>
              </a:rPr>
              <a:t>Interlinked Facility Registry (ILR-FR)</a:t>
            </a:r>
          </a:p>
          <a:p>
            <a:pPr algn="l"/>
            <a:r>
              <a:rPr lang="en-US" sz="2400" b="0" i="0" dirty="0">
                <a:solidFill>
                  <a:schemeClr val="tx2"/>
                </a:solidFill>
                <a:effectLst/>
                <a:latin typeface="+mj-lt"/>
              </a:rPr>
              <a:t>The ILR-FR is a definitive registry of all health facilities, both private and public sector. It includes information about the location, services and operating times – and is the source of the facility’s unique ID. </a:t>
            </a:r>
          </a:p>
          <a:p>
            <a:pPr algn="l"/>
            <a:endParaRPr lang="en-US" sz="2400" dirty="0">
              <a:solidFill>
                <a:schemeClr val="tx2"/>
              </a:solidFill>
              <a:latin typeface="+mj-lt"/>
            </a:endParaRPr>
          </a:p>
          <a:p>
            <a:pPr algn="l"/>
            <a:r>
              <a:rPr lang="en-US" sz="2400" b="1" i="0" dirty="0">
                <a:solidFill>
                  <a:schemeClr val="tx2"/>
                </a:solidFill>
                <a:effectLst/>
                <a:latin typeface="+mj-lt"/>
              </a:rPr>
              <a:t>Interlinked Health Worker Registry (ILR-HWR)</a:t>
            </a:r>
          </a:p>
          <a:p>
            <a:r>
              <a:rPr lang="en-US" sz="2400" dirty="0">
                <a:solidFill>
                  <a:schemeClr val="tx2"/>
                </a:solidFill>
                <a:latin typeface="+mj-lt"/>
              </a:rPr>
              <a:t>The ILR-HWR </a:t>
            </a:r>
            <a:r>
              <a:rPr lang="en-US" sz="2400" b="0" i="0" dirty="0">
                <a:solidFill>
                  <a:schemeClr val="tx2"/>
                </a:solidFill>
                <a:effectLst/>
                <a:latin typeface="+mj-lt"/>
              </a:rPr>
              <a:t>is a definitive registry of all health workers, both private and public sector. It includes demographic information about the health worker including their cadre and where they provide services. It is the normative source of the worker’s unique ID. </a:t>
            </a:r>
          </a:p>
        </p:txBody>
      </p:sp>
      <p:pic>
        <p:nvPicPr>
          <p:cNvPr id="5" name="Picture 4">
            <a:extLst>
              <a:ext uri="{FF2B5EF4-FFF2-40B4-BE49-F238E27FC236}">
                <a16:creationId xmlns:a16="http://schemas.microsoft.com/office/drawing/2014/main" id="{3B26F17A-AE9F-6B23-1981-6640097F3CAB}"/>
              </a:ext>
            </a:extLst>
          </p:cNvPr>
          <p:cNvPicPr>
            <a:picLocks noChangeAspect="1"/>
          </p:cNvPicPr>
          <p:nvPr/>
        </p:nvPicPr>
        <p:blipFill>
          <a:blip r:embed="rId2"/>
          <a:stretch>
            <a:fillRect/>
          </a:stretch>
        </p:blipFill>
        <p:spPr>
          <a:xfrm>
            <a:off x="690463" y="971531"/>
            <a:ext cx="1426385" cy="1426385"/>
          </a:xfrm>
          <a:prstGeom prst="rect">
            <a:avLst/>
          </a:prstGeom>
        </p:spPr>
      </p:pic>
      <p:pic>
        <p:nvPicPr>
          <p:cNvPr id="6" name="Picture 5">
            <a:extLst>
              <a:ext uri="{FF2B5EF4-FFF2-40B4-BE49-F238E27FC236}">
                <a16:creationId xmlns:a16="http://schemas.microsoft.com/office/drawing/2014/main" id="{3B77DDD8-9E2D-3265-0B5A-DAC421D26D71}"/>
              </a:ext>
            </a:extLst>
          </p:cNvPr>
          <p:cNvPicPr>
            <a:picLocks noChangeAspect="1"/>
          </p:cNvPicPr>
          <p:nvPr/>
        </p:nvPicPr>
        <p:blipFill>
          <a:blip r:embed="rId3"/>
          <a:stretch>
            <a:fillRect/>
          </a:stretch>
        </p:blipFill>
        <p:spPr>
          <a:xfrm>
            <a:off x="689265" y="2928802"/>
            <a:ext cx="1426385" cy="1426385"/>
          </a:xfrm>
          <a:prstGeom prst="rect">
            <a:avLst/>
          </a:prstGeom>
        </p:spPr>
      </p:pic>
      <p:pic>
        <p:nvPicPr>
          <p:cNvPr id="7" name="Picture 6">
            <a:extLst>
              <a:ext uri="{FF2B5EF4-FFF2-40B4-BE49-F238E27FC236}">
                <a16:creationId xmlns:a16="http://schemas.microsoft.com/office/drawing/2014/main" id="{432070A7-4AF6-5C1B-AE38-19C9271F2640}"/>
              </a:ext>
            </a:extLst>
          </p:cNvPr>
          <p:cNvPicPr>
            <a:picLocks noChangeAspect="1"/>
          </p:cNvPicPr>
          <p:nvPr/>
        </p:nvPicPr>
        <p:blipFill>
          <a:blip r:embed="rId4"/>
          <a:stretch>
            <a:fillRect/>
          </a:stretch>
        </p:blipFill>
        <p:spPr>
          <a:xfrm>
            <a:off x="689264" y="4886073"/>
            <a:ext cx="1426385" cy="1426385"/>
          </a:xfrm>
          <a:prstGeom prst="rect">
            <a:avLst/>
          </a:prstGeom>
        </p:spPr>
      </p:pic>
    </p:spTree>
    <p:extLst>
      <p:ext uri="{BB962C8B-B14F-4D97-AF65-F5344CB8AC3E}">
        <p14:creationId xmlns:p14="http://schemas.microsoft.com/office/powerpoint/2010/main" val="10197338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8BC95C-9CBE-83B2-D988-B536AEA8F669}"/>
              </a:ext>
            </a:extLst>
          </p:cNvPr>
          <p:cNvSpPr>
            <a:spLocks noGrp="1"/>
          </p:cNvSpPr>
          <p:nvPr>
            <p:ph type="sldNum" sz="quarter" idx="12"/>
          </p:nvPr>
        </p:nvSpPr>
        <p:spPr/>
        <p:txBody>
          <a:bodyPr/>
          <a:lstStyle/>
          <a:p>
            <a:fld id="{6734F48E-A456-4E2F-B17E-509464F7A050}" type="slidenum">
              <a:rPr lang="en-CA" smtClean="0"/>
              <a:pPr/>
              <a:t>13</a:t>
            </a:fld>
            <a:endParaRPr lang="en-CA"/>
          </a:p>
        </p:txBody>
      </p:sp>
      <p:sp>
        <p:nvSpPr>
          <p:cNvPr id="4" name="TextBox 3">
            <a:extLst>
              <a:ext uri="{FF2B5EF4-FFF2-40B4-BE49-F238E27FC236}">
                <a16:creationId xmlns:a16="http://schemas.microsoft.com/office/drawing/2014/main" id="{5846B7D1-D656-E6BC-0BB2-31F1B6EADB5B}"/>
              </a:ext>
            </a:extLst>
          </p:cNvPr>
          <p:cNvSpPr txBox="1"/>
          <p:nvPr/>
        </p:nvSpPr>
        <p:spPr>
          <a:xfrm>
            <a:off x="3123777" y="975616"/>
            <a:ext cx="9808048" cy="6001643"/>
          </a:xfrm>
          <a:prstGeom prst="rect">
            <a:avLst/>
          </a:prstGeom>
          <a:noFill/>
        </p:spPr>
        <p:txBody>
          <a:bodyPr wrap="square">
            <a:spAutoFit/>
          </a:bodyPr>
          <a:lstStyle/>
          <a:p>
            <a:r>
              <a:rPr lang="en-US" sz="2400" b="1" dirty="0">
                <a:solidFill>
                  <a:schemeClr val="tx2"/>
                </a:solidFill>
                <a:effectLst/>
                <a:latin typeface="+mj-lt"/>
              </a:rPr>
              <a:t>Terminology Service</a:t>
            </a:r>
          </a:p>
          <a:p>
            <a:pPr algn="l"/>
            <a:r>
              <a:rPr lang="en-US" sz="2400" b="0" i="0" dirty="0">
                <a:solidFill>
                  <a:schemeClr val="tx2"/>
                </a:solidFill>
                <a:effectLst/>
                <a:latin typeface="+mj-lt"/>
              </a:rPr>
              <a:t>The </a:t>
            </a:r>
            <a:r>
              <a:rPr lang="en-US" sz="2400" dirty="0">
                <a:solidFill>
                  <a:schemeClr val="tx2"/>
                </a:solidFill>
                <a:latin typeface="+mj-lt"/>
              </a:rPr>
              <a:t>TS is a normative repository of the national digital health codes and the relationships between them.</a:t>
            </a:r>
          </a:p>
          <a:p>
            <a:pPr algn="l"/>
            <a:endParaRPr lang="en-US" sz="2400" b="0" i="0" dirty="0">
              <a:solidFill>
                <a:schemeClr val="tx2"/>
              </a:solidFill>
              <a:effectLst/>
              <a:latin typeface="+mj-lt"/>
            </a:endParaRPr>
          </a:p>
          <a:p>
            <a:pPr algn="l"/>
            <a:r>
              <a:rPr lang="en-US" sz="2400" b="1" dirty="0">
                <a:solidFill>
                  <a:schemeClr val="tx2"/>
                </a:solidFill>
                <a:latin typeface="+mj-lt"/>
              </a:rPr>
              <a:t>Organizations Registry (ILR-ORG)</a:t>
            </a:r>
          </a:p>
          <a:p>
            <a:pPr algn="l"/>
            <a:r>
              <a:rPr lang="en-US" sz="2400" b="0" i="0" dirty="0">
                <a:solidFill>
                  <a:schemeClr val="tx2"/>
                </a:solidFill>
                <a:effectLst/>
                <a:latin typeface="+mj-lt"/>
              </a:rPr>
              <a:t>The ILR-FR is a definitive repository of health system organizations and the relationships between them. </a:t>
            </a:r>
          </a:p>
          <a:p>
            <a:pPr algn="l"/>
            <a:endParaRPr lang="en-US" sz="2400" dirty="0">
              <a:solidFill>
                <a:schemeClr val="tx2"/>
              </a:solidFill>
              <a:latin typeface="+mj-lt"/>
            </a:endParaRPr>
          </a:p>
          <a:p>
            <a:pPr algn="l"/>
            <a:r>
              <a:rPr lang="en-US" sz="2400" b="1" i="0" dirty="0">
                <a:solidFill>
                  <a:schemeClr val="tx2"/>
                </a:solidFill>
                <a:effectLst/>
                <a:latin typeface="+mj-lt"/>
              </a:rPr>
              <a:t>Health Management Information System (HMIS)</a:t>
            </a:r>
          </a:p>
          <a:p>
            <a:r>
              <a:rPr lang="en-US" sz="2400" dirty="0">
                <a:solidFill>
                  <a:schemeClr val="tx2"/>
                </a:solidFill>
                <a:latin typeface="+mj-lt"/>
              </a:rPr>
              <a:t>A Health Management Information System is a database system explicitly designed and optimized for conducting and generating analyses of health system data</a:t>
            </a:r>
            <a:r>
              <a:rPr lang="en-US" sz="2400" b="0" i="0" dirty="0">
                <a:solidFill>
                  <a:schemeClr val="tx2"/>
                </a:solidFill>
                <a:effectLst/>
                <a:latin typeface="+mj-lt"/>
              </a:rPr>
              <a:t>. </a:t>
            </a:r>
          </a:p>
          <a:p>
            <a:endParaRPr lang="en-US" sz="2400" dirty="0">
              <a:solidFill>
                <a:schemeClr val="tx2"/>
              </a:solidFill>
              <a:latin typeface="+mj-lt"/>
            </a:endParaRPr>
          </a:p>
          <a:p>
            <a:r>
              <a:rPr lang="en-US" sz="2400" b="1" i="0" dirty="0">
                <a:solidFill>
                  <a:schemeClr val="tx2"/>
                </a:solidFill>
                <a:effectLst/>
                <a:latin typeface="+mj-lt"/>
              </a:rPr>
              <a:t>Share Health Record Repository (SHR)</a:t>
            </a:r>
          </a:p>
          <a:p>
            <a:r>
              <a:rPr lang="en-US" sz="2400" dirty="0">
                <a:solidFill>
                  <a:schemeClr val="tx2"/>
                </a:solidFill>
                <a:latin typeface="+mj-lt"/>
              </a:rPr>
              <a:t>The SHR is the HIE’s repository of person-centric information that establishes each individual's longitudinal electronic health record.</a:t>
            </a:r>
          </a:p>
        </p:txBody>
      </p:sp>
      <p:pic>
        <p:nvPicPr>
          <p:cNvPr id="6" name="Picture 5">
            <a:extLst>
              <a:ext uri="{FF2B5EF4-FFF2-40B4-BE49-F238E27FC236}">
                <a16:creationId xmlns:a16="http://schemas.microsoft.com/office/drawing/2014/main" id="{3B77DDD8-9E2D-3265-0B5A-DAC421D26D71}"/>
              </a:ext>
            </a:extLst>
          </p:cNvPr>
          <p:cNvPicPr>
            <a:picLocks noChangeAspect="1"/>
          </p:cNvPicPr>
          <p:nvPr/>
        </p:nvPicPr>
        <p:blipFill>
          <a:blip r:embed="rId2"/>
          <a:stretch>
            <a:fillRect/>
          </a:stretch>
        </p:blipFill>
        <p:spPr>
          <a:xfrm>
            <a:off x="704239" y="2472391"/>
            <a:ext cx="1426385" cy="1426385"/>
          </a:xfrm>
          <a:prstGeom prst="rect">
            <a:avLst/>
          </a:prstGeom>
        </p:spPr>
      </p:pic>
      <p:pic>
        <p:nvPicPr>
          <p:cNvPr id="3" name="Picture 2">
            <a:extLst>
              <a:ext uri="{FF2B5EF4-FFF2-40B4-BE49-F238E27FC236}">
                <a16:creationId xmlns:a16="http://schemas.microsoft.com/office/drawing/2014/main" id="{2789BBE5-413D-9259-A170-C0603A1FFDB4}"/>
              </a:ext>
            </a:extLst>
          </p:cNvPr>
          <p:cNvPicPr>
            <a:picLocks noChangeAspect="1"/>
          </p:cNvPicPr>
          <p:nvPr/>
        </p:nvPicPr>
        <p:blipFill>
          <a:blip r:embed="rId3"/>
          <a:stretch>
            <a:fillRect/>
          </a:stretch>
        </p:blipFill>
        <p:spPr>
          <a:xfrm>
            <a:off x="762472" y="919069"/>
            <a:ext cx="1426385" cy="1426385"/>
          </a:xfrm>
          <a:prstGeom prst="rect">
            <a:avLst/>
          </a:prstGeom>
        </p:spPr>
      </p:pic>
      <p:pic>
        <p:nvPicPr>
          <p:cNvPr id="9" name="Graphic 8" descr="Cube with solid fill">
            <a:extLst>
              <a:ext uri="{FF2B5EF4-FFF2-40B4-BE49-F238E27FC236}">
                <a16:creationId xmlns:a16="http://schemas.microsoft.com/office/drawing/2014/main" id="{7EEDF920-C01C-6144-D70A-7EF2DC6D33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2231" y="4056567"/>
            <a:ext cx="1426385" cy="1426385"/>
          </a:xfrm>
          <a:prstGeom prst="rect">
            <a:avLst/>
          </a:prstGeom>
        </p:spPr>
      </p:pic>
      <p:pic>
        <p:nvPicPr>
          <p:cNvPr id="10" name="Picture 9">
            <a:extLst>
              <a:ext uri="{FF2B5EF4-FFF2-40B4-BE49-F238E27FC236}">
                <a16:creationId xmlns:a16="http://schemas.microsoft.com/office/drawing/2014/main" id="{F77FD146-B77D-0568-F47F-F13414A24B08}"/>
              </a:ext>
            </a:extLst>
          </p:cNvPr>
          <p:cNvPicPr>
            <a:picLocks noChangeAspect="1"/>
          </p:cNvPicPr>
          <p:nvPr/>
        </p:nvPicPr>
        <p:blipFill>
          <a:blip r:embed="rId6"/>
          <a:stretch>
            <a:fillRect/>
          </a:stretch>
        </p:blipFill>
        <p:spPr>
          <a:xfrm>
            <a:off x="618456" y="5520374"/>
            <a:ext cx="1426385" cy="1426385"/>
          </a:xfrm>
          <a:prstGeom prst="rect">
            <a:avLst/>
          </a:prstGeom>
        </p:spPr>
      </p:pic>
    </p:spTree>
    <p:extLst>
      <p:ext uri="{BB962C8B-B14F-4D97-AF65-F5344CB8AC3E}">
        <p14:creationId xmlns:p14="http://schemas.microsoft.com/office/powerpoint/2010/main" val="2330424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8BC95C-9CBE-83B2-D988-B536AEA8F669}"/>
              </a:ext>
            </a:extLst>
          </p:cNvPr>
          <p:cNvSpPr>
            <a:spLocks noGrp="1"/>
          </p:cNvSpPr>
          <p:nvPr>
            <p:ph type="sldNum" sz="quarter" idx="12"/>
          </p:nvPr>
        </p:nvSpPr>
        <p:spPr/>
        <p:txBody>
          <a:bodyPr/>
          <a:lstStyle/>
          <a:p>
            <a:fld id="{6734F48E-A456-4E2F-B17E-509464F7A050}" type="slidenum">
              <a:rPr lang="en-CA" smtClean="0"/>
              <a:pPr/>
              <a:t>14</a:t>
            </a:fld>
            <a:endParaRPr lang="en-CA"/>
          </a:p>
        </p:txBody>
      </p:sp>
      <p:sp>
        <p:nvSpPr>
          <p:cNvPr id="4" name="TextBox 3">
            <a:extLst>
              <a:ext uri="{FF2B5EF4-FFF2-40B4-BE49-F238E27FC236}">
                <a16:creationId xmlns:a16="http://schemas.microsoft.com/office/drawing/2014/main" id="{5846B7D1-D656-E6BC-0BB2-31F1B6EADB5B}"/>
              </a:ext>
            </a:extLst>
          </p:cNvPr>
          <p:cNvSpPr txBox="1"/>
          <p:nvPr/>
        </p:nvSpPr>
        <p:spPr>
          <a:xfrm>
            <a:off x="3123777" y="1269365"/>
            <a:ext cx="9880055" cy="5632311"/>
          </a:xfrm>
          <a:prstGeom prst="rect">
            <a:avLst/>
          </a:prstGeom>
          <a:noFill/>
        </p:spPr>
        <p:txBody>
          <a:bodyPr wrap="square">
            <a:spAutoFit/>
          </a:bodyPr>
          <a:lstStyle/>
          <a:p>
            <a:r>
              <a:rPr lang="en-US" sz="2400" b="1" dirty="0">
                <a:solidFill>
                  <a:schemeClr val="tx2"/>
                </a:solidFill>
                <a:effectLst/>
                <a:latin typeface="+mj-lt"/>
              </a:rPr>
              <a:t>Interoperability Layer (IL)</a:t>
            </a:r>
          </a:p>
          <a:p>
            <a:r>
              <a:rPr lang="en-US" sz="2400" dirty="0">
                <a:solidFill>
                  <a:schemeClr val="tx2"/>
                </a:solidFill>
                <a:latin typeface="+mj-lt"/>
              </a:rPr>
              <a:t>The Interoperability Layer is sometimes called an enterprise services bus (ESB). It is a digital health architectural element that coordinates and audits transactions submitted by authenticated systems.</a:t>
            </a:r>
          </a:p>
          <a:p>
            <a:endParaRPr lang="en-US" sz="2400" dirty="0">
              <a:solidFill>
                <a:schemeClr val="tx2"/>
              </a:solidFill>
              <a:latin typeface="+mj-lt"/>
            </a:endParaRPr>
          </a:p>
          <a:p>
            <a:r>
              <a:rPr lang="en-US" sz="2400" b="1" dirty="0">
                <a:solidFill>
                  <a:schemeClr val="tx2"/>
                </a:solidFill>
                <a:latin typeface="+mj-lt"/>
              </a:rPr>
              <a:t>Point-of-Service solution (POS)</a:t>
            </a:r>
          </a:p>
          <a:p>
            <a:r>
              <a:rPr lang="en-US" sz="2400" dirty="0">
                <a:solidFill>
                  <a:schemeClr val="tx2"/>
                </a:solidFill>
                <a:latin typeface="+mj-lt"/>
              </a:rPr>
              <a:t>The POS solutions are the ones that are used by humans to support care encounters. These include electronic medical records (EMR) solutions, lab systems, pharmacy systems, diagnostic imaging solutions, dentistry solutions, patient-facing apps, etc. </a:t>
            </a:r>
          </a:p>
          <a:p>
            <a:endParaRPr lang="en-US" sz="2400" dirty="0">
              <a:solidFill>
                <a:schemeClr val="tx2"/>
              </a:solidFill>
              <a:latin typeface="+mj-lt"/>
            </a:endParaRPr>
          </a:p>
          <a:p>
            <a:r>
              <a:rPr lang="en-US" sz="2400" b="1" dirty="0">
                <a:solidFill>
                  <a:schemeClr val="tx2"/>
                </a:solidFill>
                <a:latin typeface="+mj-lt"/>
              </a:rPr>
              <a:t>Computable Care Guidelines Engine (CCG)</a:t>
            </a:r>
          </a:p>
          <a:p>
            <a:r>
              <a:rPr lang="en-US" sz="2400" dirty="0">
                <a:solidFill>
                  <a:schemeClr val="tx2"/>
                </a:solidFill>
                <a:latin typeface="+mj-lt"/>
              </a:rPr>
              <a:t>POS solutions that perform clinical decision support may do so through using a CCG engine to process care guidelines that have been published in a standards-based, computable, </a:t>
            </a:r>
            <a:r>
              <a:rPr lang="en-US" sz="2400" dirty="0" err="1">
                <a:solidFill>
                  <a:schemeClr val="tx2"/>
                </a:solidFill>
                <a:latin typeface="+mj-lt"/>
              </a:rPr>
              <a:t>format.s</a:t>
            </a:r>
            <a:endParaRPr lang="en-US" sz="2400" dirty="0">
              <a:solidFill>
                <a:schemeClr val="tx2"/>
              </a:solidFill>
              <a:latin typeface="+mj-lt"/>
            </a:endParaRPr>
          </a:p>
        </p:txBody>
      </p:sp>
      <p:pic>
        <p:nvPicPr>
          <p:cNvPr id="7" name="Graphic 6" descr="Gears outline">
            <a:extLst>
              <a:ext uri="{FF2B5EF4-FFF2-40B4-BE49-F238E27FC236}">
                <a16:creationId xmlns:a16="http://schemas.microsoft.com/office/drawing/2014/main" id="{FA5DE2AB-9D8D-0A63-CC0B-042EDE417F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4440" y="1235075"/>
            <a:ext cx="1426385" cy="1426385"/>
          </a:xfrm>
          <a:prstGeom prst="rect">
            <a:avLst/>
          </a:prstGeom>
        </p:spPr>
      </p:pic>
      <p:pic>
        <p:nvPicPr>
          <p:cNvPr id="8" name="Picture 7">
            <a:extLst>
              <a:ext uri="{FF2B5EF4-FFF2-40B4-BE49-F238E27FC236}">
                <a16:creationId xmlns:a16="http://schemas.microsoft.com/office/drawing/2014/main" id="{095E981C-3D9A-38AC-22D8-80D821262D28}"/>
              </a:ext>
            </a:extLst>
          </p:cNvPr>
          <p:cNvPicPr>
            <a:picLocks noChangeAspect="1"/>
          </p:cNvPicPr>
          <p:nvPr/>
        </p:nvPicPr>
        <p:blipFill>
          <a:blip r:embed="rId4"/>
          <a:stretch>
            <a:fillRect/>
          </a:stretch>
        </p:blipFill>
        <p:spPr>
          <a:xfrm>
            <a:off x="781888" y="3663537"/>
            <a:ext cx="1614188" cy="843966"/>
          </a:xfrm>
          <a:prstGeom prst="rect">
            <a:avLst/>
          </a:prstGeom>
        </p:spPr>
      </p:pic>
      <p:pic>
        <p:nvPicPr>
          <p:cNvPr id="11" name="Picture 10">
            <a:extLst>
              <a:ext uri="{FF2B5EF4-FFF2-40B4-BE49-F238E27FC236}">
                <a16:creationId xmlns:a16="http://schemas.microsoft.com/office/drawing/2014/main" id="{B59E87BB-161D-C8AC-0177-5C22BA93B956}"/>
              </a:ext>
            </a:extLst>
          </p:cNvPr>
          <p:cNvPicPr>
            <a:picLocks noChangeAspect="1"/>
          </p:cNvPicPr>
          <p:nvPr/>
        </p:nvPicPr>
        <p:blipFill>
          <a:blip r:embed="rId5"/>
          <a:stretch>
            <a:fillRect/>
          </a:stretch>
        </p:blipFill>
        <p:spPr>
          <a:xfrm>
            <a:off x="787402" y="5770984"/>
            <a:ext cx="1608674" cy="792088"/>
          </a:xfrm>
          <a:prstGeom prst="rect">
            <a:avLst/>
          </a:prstGeom>
        </p:spPr>
      </p:pic>
    </p:spTree>
    <p:extLst>
      <p:ext uri="{BB962C8B-B14F-4D97-AF65-F5344CB8AC3E}">
        <p14:creationId xmlns:p14="http://schemas.microsoft.com/office/powerpoint/2010/main" val="4195992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B9956-69AF-278A-C935-7BE191A1DC1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1D1D732-6D32-8DB2-859F-7D7D4FFC0276}"/>
              </a:ext>
            </a:extLst>
          </p:cNvPr>
          <p:cNvSpPr>
            <a:spLocks noGrp="1"/>
          </p:cNvSpPr>
          <p:nvPr>
            <p:ph type="title"/>
          </p:nvPr>
        </p:nvSpPr>
        <p:spPr/>
        <p:txBody>
          <a:bodyPr/>
          <a:lstStyle/>
          <a:p>
            <a:r>
              <a:rPr lang="en-CA" dirty="0">
                <a:solidFill>
                  <a:schemeClr val="accent2"/>
                </a:solidFill>
              </a:rPr>
              <a:t>IMPORTANT NOTES…</a:t>
            </a:r>
          </a:p>
        </p:txBody>
      </p:sp>
      <p:sp>
        <p:nvSpPr>
          <p:cNvPr id="4" name="Content Placeholder 3">
            <a:extLst>
              <a:ext uri="{FF2B5EF4-FFF2-40B4-BE49-F238E27FC236}">
                <a16:creationId xmlns:a16="http://schemas.microsoft.com/office/drawing/2014/main" id="{C113ECD5-6FF3-67C5-FB98-B5B18D15A141}"/>
              </a:ext>
            </a:extLst>
          </p:cNvPr>
          <p:cNvSpPr>
            <a:spLocks noGrp="1"/>
          </p:cNvSpPr>
          <p:nvPr>
            <p:ph idx="1"/>
          </p:nvPr>
        </p:nvSpPr>
        <p:spPr>
          <a:xfrm>
            <a:off x="731519" y="1920243"/>
            <a:ext cx="13063855" cy="5431155"/>
          </a:xfrm>
        </p:spPr>
        <p:txBody>
          <a:bodyPr>
            <a:noAutofit/>
          </a:bodyPr>
          <a:lstStyle/>
          <a:p>
            <a:r>
              <a:rPr lang="en-CA" sz="2800" b="1" dirty="0"/>
              <a:t>Existing POS solutions can almost </a:t>
            </a:r>
            <a:r>
              <a:rPr lang="en-CA" sz="2800" b="1" dirty="0">
                <a:solidFill>
                  <a:schemeClr val="accent5"/>
                </a:solidFill>
              </a:rPr>
              <a:t>never</a:t>
            </a:r>
            <a:r>
              <a:rPr lang="en-CA" sz="2800" b="1" dirty="0"/>
              <a:t> be used as “HIE elements”. The design of a system targeted for human use is typically </a:t>
            </a:r>
            <a:r>
              <a:rPr lang="en-CA" sz="2800" b="1" dirty="0">
                <a:solidFill>
                  <a:schemeClr val="accent5"/>
                </a:solidFill>
              </a:rPr>
              <a:t>very different</a:t>
            </a:r>
            <a:r>
              <a:rPr lang="en-CA" sz="2800" b="1" dirty="0"/>
              <a:t> from that of a web service.</a:t>
            </a:r>
          </a:p>
          <a:p>
            <a:endParaRPr lang="en-CA" sz="2800" b="1" dirty="0"/>
          </a:p>
          <a:p>
            <a:r>
              <a:rPr lang="en-CA" sz="2800" b="1" dirty="0"/>
              <a:t>Existing </a:t>
            </a:r>
            <a:r>
              <a:rPr lang="en-CA" sz="2800" b="1" dirty="0">
                <a:solidFill>
                  <a:schemeClr val="accent5"/>
                </a:solidFill>
              </a:rPr>
              <a:t>data</a:t>
            </a:r>
            <a:r>
              <a:rPr lang="en-CA" sz="2800" b="1" dirty="0"/>
              <a:t>, however, can give us a good running start if we </a:t>
            </a:r>
            <a:r>
              <a:rPr lang="en-CA" sz="2800" b="1" dirty="0">
                <a:solidFill>
                  <a:schemeClr val="accent5"/>
                </a:solidFill>
              </a:rPr>
              <a:t>import</a:t>
            </a:r>
            <a:r>
              <a:rPr lang="en-CA" sz="2800" b="1" dirty="0"/>
              <a:t> it into a high-performance web service.</a:t>
            </a:r>
          </a:p>
        </p:txBody>
      </p:sp>
      <p:sp>
        <p:nvSpPr>
          <p:cNvPr id="2" name="Slide Number Placeholder 1">
            <a:extLst>
              <a:ext uri="{FF2B5EF4-FFF2-40B4-BE49-F238E27FC236}">
                <a16:creationId xmlns:a16="http://schemas.microsoft.com/office/drawing/2014/main" id="{00A95B05-AE16-F058-FFB1-5D037103A1B6}"/>
              </a:ext>
            </a:extLst>
          </p:cNvPr>
          <p:cNvSpPr>
            <a:spLocks noGrp="1"/>
          </p:cNvSpPr>
          <p:nvPr>
            <p:ph type="sldNum" sz="quarter" idx="12"/>
          </p:nvPr>
        </p:nvSpPr>
        <p:spPr/>
        <p:txBody>
          <a:bodyPr/>
          <a:lstStyle/>
          <a:p>
            <a:fld id="{6734F48E-A456-4E2F-B17E-509464F7A050}" type="slidenum">
              <a:rPr lang="en-CA" smtClean="0"/>
              <a:pPr/>
              <a:t>15</a:t>
            </a:fld>
            <a:endParaRPr lang="en-CA"/>
          </a:p>
        </p:txBody>
      </p:sp>
      <p:pic>
        <p:nvPicPr>
          <p:cNvPr id="5" name="Graphic 4">
            <a:extLst>
              <a:ext uri="{FF2B5EF4-FFF2-40B4-BE49-F238E27FC236}">
                <a16:creationId xmlns:a16="http://schemas.microsoft.com/office/drawing/2014/main" id="{0B44BE98-CEFF-6C4E-D96B-25EE8AAF8455}"/>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259416" y="4906888"/>
            <a:ext cx="3312368" cy="2755667"/>
          </a:xfrm>
          <a:prstGeom prst="rect">
            <a:avLst/>
          </a:prstGeom>
        </p:spPr>
      </p:pic>
    </p:spTree>
    <p:extLst>
      <p:ext uri="{BB962C8B-B14F-4D97-AF65-F5344CB8AC3E}">
        <p14:creationId xmlns:p14="http://schemas.microsoft.com/office/powerpoint/2010/main" val="14289342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C8176-C0EA-A484-46F2-5FDA3A78AC6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3809E8-FFD7-8DD0-B8B8-1B21AC90274F}"/>
              </a:ext>
            </a:extLst>
          </p:cNvPr>
          <p:cNvSpPr>
            <a:spLocks noGrp="1"/>
          </p:cNvSpPr>
          <p:nvPr>
            <p:ph type="sldNum" sz="quarter" idx="12"/>
          </p:nvPr>
        </p:nvSpPr>
        <p:spPr/>
        <p:txBody>
          <a:bodyPr/>
          <a:lstStyle/>
          <a:p>
            <a:fld id="{6734F48E-A456-4E2F-B17E-509464F7A050}" type="slidenum">
              <a:rPr lang="en-CA" smtClean="0"/>
              <a:pPr/>
              <a:t>16</a:t>
            </a:fld>
            <a:endParaRPr lang="en-CA"/>
          </a:p>
        </p:txBody>
      </p:sp>
      <p:pic>
        <p:nvPicPr>
          <p:cNvPr id="5" name="Graphic 4">
            <a:extLst>
              <a:ext uri="{FF2B5EF4-FFF2-40B4-BE49-F238E27FC236}">
                <a16:creationId xmlns:a16="http://schemas.microsoft.com/office/drawing/2014/main" id="{5D377E04-FA61-20AA-0B50-8B2FDC61803E}"/>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235949" y="1484562"/>
            <a:ext cx="4392480" cy="6149473"/>
          </a:xfrm>
          <a:prstGeom prst="rect">
            <a:avLst/>
          </a:prstGeom>
        </p:spPr>
      </p:pic>
      <p:sp>
        <p:nvSpPr>
          <p:cNvPr id="2" name="Content Placeholder 2">
            <a:extLst>
              <a:ext uri="{FF2B5EF4-FFF2-40B4-BE49-F238E27FC236}">
                <a16:creationId xmlns:a16="http://schemas.microsoft.com/office/drawing/2014/main" id="{2BC3BE31-203A-E570-2673-ED34A2E34BE2}"/>
              </a:ext>
            </a:extLst>
          </p:cNvPr>
          <p:cNvSpPr txBox="1">
            <a:spLocks/>
          </p:cNvSpPr>
          <p:nvPr/>
        </p:nvSpPr>
        <p:spPr>
          <a:xfrm>
            <a:off x="834480" y="1954560"/>
            <a:ext cx="13167360" cy="5431155"/>
          </a:xfrm>
          <a:prstGeom prst="rect">
            <a:avLst/>
          </a:prstGeom>
        </p:spPr>
        <p:txBody>
          <a:bodyPr/>
          <a:lst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mj-lt"/>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mj-lt"/>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mj-lt"/>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a:buFont typeface="Arial" panose="020B0604020202020204" pitchFamily="34" charset="0"/>
              <a:buChar char="•"/>
            </a:pPr>
            <a:r>
              <a:rPr lang="en-CA" sz="4800" b="1" dirty="0">
                <a:latin typeface="+mn-lt"/>
              </a:rPr>
              <a:t>Questions and Answers?</a:t>
            </a:r>
          </a:p>
        </p:txBody>
      </p:sp>
    </p:spTree>
    <p:extLst>
      <p:ext uri="{BB962C8B-B14F-4D97-AF65-F5344CB8AC3E}">
        <p14:creationId xmlns:p14="http://schemas.microsoft.com/office/powerpoint/2010/main" val="4107414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7DE88C-B853-28EF-F7D7-B2F7DBF564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4BDD64-8414-1471-EFEC-EFFA29F435F9}"/>
              </a:ext>
            </a:extLst>
          </p:cNvPr>
          <p:cNvSpPr>
            <a:spLocks noGrp="1"/>
          </p:cNvSpPr>
          <p:nvPr>
            <p:ph type="title"/>
          </p:nvPr>
        </p:nvSpPr>
        <p:spPr/>
        <p:txBody>
          <a:bodyPr/>
          <a:lstStyle/>
          <a:p>
            <a:r>
              <a:rPr lang="en-CA" dirty="0"/>
              <a:t>INTERACTION 3.2</a:t>
            </a:r>
          </a:p>
        </p:txBody>
      </p:sp>
      <p:sp>
        <p:nvSpPr>
          <p:cNvPr id="3" name="Content Placeholder 2">
            <a:extLst>
              <a:ext uri="{FF2B5EF4-FFF2-40B4-BE49-F238E27FC236}">
                <a16:creationId xmlns:a16="http://schemas.microsoft.com/office/drawing/2014/main" id="{6A28BE5C-1A48-1A1B-27BE-3A60CE499296}"/>
              </a:ext>
            </a:extLst>
          </p:cNvPr>
          <p:cNvSpPr>
            <a:spLocks noGrp="1"/>
          </p:cNvSpPr>
          <p:nvPr>
            <p:ph idx="1"/>
          </p:nvPr>
        </p:nvSpPr>
        <p:spPr>
          <a:xfrm>
            <a:off x="731519" y="1920243"/>
            <a:ext cx="13063855" cy="5431155"/>
          </a:xfrm>
        </p:spPr>
        <p:txBody>
          <a:bodyPr/>
          <a:lstStyle/>
          <a:p>
            <a:r>
              <a:rPr lang="en-CA" sz="2800" b="1" dirty="0"/>
              <a:t>Can we leverage </a:t>
            </a:r>
            <a:r>
              <a:rPr lang="en-CA" sz="2800" b="1" dirty="0">
                <a:solidFill>
                  <a:schemeClr val="accent5"/>
                </a:solidFill>
              </a:rPr>
              <a:t>existing</a:t>
            </a:r>
            <a:r>
              <a:rPr lang="en-CA" sz="2800" b="1" dirty="0"/>
              <a:t> digital health solutions as:</a:t>
            </a:r>
          </a:p>
          <a:p>
            <a:pPr lvl="1"/>
            <a:r>
              <a:rPr lang="en-CA" sz="2800" b="1" dirty="0"/>
              <a:t>Terminology Service / Health Services Directory</a:t>
            </a:r>
          </a:p>
          <a:p>
            <a:pPr lvl="1"/>
            <a:r>
              <a:rPr lang="en-CA" sz="2800" b="1" dirty="0"/>
              <a:t>Client Registry</a:t>
            </a:r>
          </a:p>
          <a:p>
            <a:pPr lvl="1"/>
            <a:r>
              <a:rPr lang="en-CA" sz="2800" b="1" dirty="0"/>
              <a:t>Health Worker Directory / Registry</a:t>
            </a:r>
          </a:p>
          <a:p>
            <a:pPr lvl="1"/>
            <a:r>
              <a:rPr lang="en-CA" sz="2800" b="1" dirty="0"/>
              <a:t>Facility Directory / Registry</a:t>
            </a:r>
          </a:p>
          <a:p>
            <a:pPr lvl="1"/>
            <a:r>
              <a:rPr lang="en-CA" sz="2800" b="1" dirty="0"/>
              <a:t>Organization Directory / Registry</a:t>
            </a:r>
          </a:p>
          <a:p>
            <a:pPr lvl="1"/>
            <a:r>
              <a:rPr lang="en-CA" sz="2800" b="1" dirty="0"/>
              <a:t>Shared Health Record Repository</a:t>
            </a:r>
          </a:p>
          <a:p>
            <a:pPr lvl="1"/>
            <a:r>
              <a:rPr lang="en-CA" sz="2800" b="1" dirty="0"/>
              <a:t>Health Management Information System</a:t>
            </a:r>
          </a:p>
          <a:p>
            <a:pPr lvl="1"/>
            <a:r>
              <a:rPr lang="en-CA" sz="2800" b="1" dirty="0"/>
              <a:t>Interoperability Layer (security, auditing, etc.)</a:t>
            </a:r>
          </a:p>
          <a:p>
            <a:pPr lvl="1"/>
            <a:r>
              <a:rPr lang="en-CA" sz="2800" b="1" dirty="0"/>
              <a:t>POINT of SERVICE (POS) Solutions (EMRs, mHealth apps, etc.)</a:t>
            </a:r>
          </a:p>
        </p:txBody>
      </p:sp>
      <p:sp>
        <p:nvSpPr>
          <p:cNvPr id="4" name="Slide Number Placeholder 3">
            <a:extLst>
              <a:ext uri="{FF2B5EF4-FFF2-40B4-BE49-F238E27FC236}">
                <a16:creationId xmlns:a16="http://schemas.microsoft.com/office/drawing/2014/main" id="{3E6ED1A4-4C74-A030-B8B7-7261873DD361}"/>
              </a:ext>
            </a:extLst>
          </p:cNvPr>
          <p:cNvSpPr>
            <a:spLocks noGrp="1"/>
          </p:cNvSpPr>
          <p:nvPr>
            <p:ph type="sldNum" sz="quarter" idx="12"/>
          </p:nvPr>
        </p:nvSpPr>
        <p:spPr/>
        <p:txBody>
          <a:bodyPr/>
          <a:lstStyle/>
          <a:p>
            <a:fld id="{6734F48E-A456-4E2F-B17E-509464F7A050}" type="slidenum">
              <a:rPr lang="en-CA" smtClean="0"/>
              <a:pPr/>
              <a:t>17</a:t>
            </a:fld>
            <a:endParaRPr lang="en-CA"/>
          </a:p>
        </p:txBody>
      </p:sp>
      <p:sp>
        <p:nvSpPr>
          <p:cNvPr id="5" name="TextBox 4">
            <a:extLst>
              <a:ext uri="{FF2B5EF4-FFF2-40B4-BE49-F238E27FC236}">
                <a16:creationId xmlns:a16="http://schemas.microsoft.com/office/drawing/2014/main" id="{2F1C5C4E-61ED-8F71-496A-744CC91FCCEE}"/>
              </a:ext>
            </a:extLst>
          </p:cNvPr>
          <p:cNvSpPr txBox="1"/>
          <p:nvPr/>
        </p:nvSpPr>
        <p:spPr>
          <a:xfrm>
            <a:off x="7315200" y="528604"/>
            <a:ext cx="2818400" cy="400110"/>
          </a:xfrm>
          <a:prstGeom prst="rect">
            <a:avLst/>
          </a:prstGeom>
          <a:noFill/>
        </p:spPr>
        <p:txBody>
          <a:bodyPr wrap="none" rtlCol="0">
            <a:spAutoFit/>
          </a:bodyPr>
          <a:lstStyle/>
          <a:p>
            <a:pPr algn="l"/>
            <a:r>
              <a:rPr lang="en-CA" sz="2000" dirty="0">
                <a:solidFill>
                  <a:schemeClr val="accent2"/>
                </a:solidFill>
              </a:rPr>
              <a:t>&lt;paste Form link here&gt;</a:t>
            </a:r>
          </a:p>
        </p:txBody>
      </p:sp>
    </p:spTree>
    <p:extLst>
      <p:ext uri="{BB962C8B-B14F-4D97-AF65-F5344CB8AC3E}">
        <p14:creationId xmlns:p14="http://schemas.microsoft.com/office/powerpoint/2010/main" val="4225917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9E85E-81E8-2DBE-65E4-363F4EE3166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CCD0D53-CEB6-0D51-FB22-16A5BA70F86E}"/>
              </a:ext>
            </a:extLst>
          </p:cNvPr>
          <p:cNvSpPr>
            <a:spLocks noGrp="1"/>
          </p:cNvSpPr>
          <p:nvPr>
            <p:ph type="sldNum" sz="quarter" idx="12"/>
          </p:nvPr>
        </p:nvSpPr>
        <p:spPr/>
        <p:txBody>
          <a:bodyPr/>
          <a:lstStyle/>
          <a:p>
            <a:fld id="{6734F48E-A456-4E2F-B17E-509464F7A050}" type="slidenum">
              <a:rPr lang="en-CA" smtClean="0"/>
              <a:pPr/>
              <a:t>18</a:t>
            </a:fld>
            <a:endParaRPr lang="en-CA"/>
          </a:p>
        </p:txBody>
      </p:sp>
      <p:sp>
        <p:nvSpPr>
          <p:cNvPr id="2" name="Content Placeholder 2">
            <a:extLst>
              <a:ext uri="{FF2B5EF4-FFF2-40B4-BE49-F238E27FC236}">
                <a16:creationId xmlns:a16="http://schemas.microsoft.com/office/drawing/2014/main" id="{F9D6BBC5-BC6F-CBD4-1C53-5D8AE5F7FBDB}"/>
              </a:ext>
            </a:extLst>
          </p:cNvPr>
          <p:cNvSpPr txBox="1">
            <a:spLocks/>
          </p:cNvSpPr>
          <p:nvPr/>
        </p:nvSpPr>
        <p:spPr>
          <a:xfrm>
            <a:off x="834480" y="1954560"/>
            <a:ext cx="8496944" cy="5431155"/>
          </a:xfrm>
          <a:prstGeom prst="rect">
            <a:avLst/>
          </a:prstGeom>
        </p:spPr>
        <p:txBody>
          <a:bodyPr/>
          <a:lst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mj-lt"/>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mj-lt"/>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mj-lt"/>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a:buFont typeface="Arial" panose="020B0604020202020204" pitchFamily="34" charset="0"/>
              <a:buChar char="•"/>
            </a:pPr>
            <a:r>
              <a:rPr lang="en-CA" sz="4800" b="1" dirty="0">
                <a:latin typeface="+mn-lt"/>
              </a:rPr>
              <a:t>For those legacy solutions we want to </a:t>
            </a:r>
            <a:r>
              <a:rPr lang="en-CA" sz="4800" b="1" dirty="0">
                <a:solidFill>
                  <a:schemeClr val="accent5"/>
                </a:solidFill>
                <a:latin typeface="+mn-lt"/>
              </a:rPr>
              <a:t>leverage…</a:t>
            </a:r>
            <a:r>
              <a:rPr lang="en-CA" sz="4800" b="1" dirty="0">
                <a:latin typeface="+mn-lt"/>
              </a:rPr>
              <a:t> how do we ensure they are </a:t>
            </a:r>
            <a:r>
              <a:rPr lang="en-CA" sz="4800" b="1" dirty="0">
                <a:solidFill>
                  <a:schemeClr val="accent5"/>
                </a:solidFill>
                <a:latin typeface="+mn-lt"/>
              </a:rPr>
              <a:t>“ready to connect”</a:t>
            </a:r>
            <a:r>
              <a:rPr lang="en-CA" sz="4800" b="1" dirty="0">
                <a:latin typeface="+mn-lt"/>
              </a:rPr>
              <a:t>?</a:t>
            </a:r>
            <a:endParaRPr lang="en-CA" sz="4800" dirty="0">
              <a:latin typeface="+mn-lt"/>
            </a:endParaRPr>
          </a:p>
        </p:txBody>
      </p:sp>
      <p:pic>
        <p:nvPicPr>
          <p:cNvPr id="3" name="Graphic 2">
            <a:extLst>
              <a:ext uri="{FF2B5EF4-FFF2-40B4-BE49-F238E27FC236}">
                <a16:creationId xmlns:a16="http://schemas.microsoft.com/office/drawing/2014/main" id="{F7826458-90BC-01E1-0B18-57092367D56A}"/>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07488" y="4688748"/>
            <a:ext cx="3579724" cy="2954444"/>
          </a:xfrm>
          <a:prstGeom prst="rect">
            <a:avLst/>
          </a:prstGeom>
        </p:spPr>
      </p:pic>
    </p:spTree>
    <p:extLst>
      <p:ext uri="{BB962C8B-B14F-4D97-AF65-F5344CB8AC3E}">
        <p14:creationId xmlns:p14="http://schemas.microsoft.com/office/powerpoint/2010/main" val="16224599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B0D22-D433-612D-0712-9C6B201D39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BF6BB38-66B5-EBF9-7CDB-6B158DC1F39C}"/>
              </a:ext>
            </a:extLst>
          </p:cNvPr>
          <p:cNvSpPr>
            <a:spLocks noGrp="1"/>
          </p:cNvSpPr>
          <p:nvPr>
            <p:ph type="title"/>
          </p:nvPr>
        </p:nvSpPr>
        <p:spPr/>
        <p:txBody>
          <a:bodyPr/>
          <a:lstStyle/>
          <a:p>
            <a:r>
              <a:rPr lang="en-CA" dirty="0"/>
              <a:t>DESIGN PRINCIPLES</a:t>
            </a:r>
          </a:p>
        </p:txBody>
      </p:sp>
      <p:sp>
        <p:nvSpPr>
          <p:cNvPr id="4" name="Content Placeholder 3">
            <a:extLst>
              <a:ext uri="{FF2B5EF4-FFF2-40B4-BE49-F238E27FC236}">
                <a16:creationId xmlns:a16="http://schemas.microsoft.com/office/drawing/2014/main" id="{61F0ACE5-9C18-9770-8E8E-263726778BF9}"/>
              </a:ext>
            </a:extLst>
          </p:cNvPr>
          <p:cNvSpPr>
            <a:spLocks noGrp="1"/>
          </p:cNvSpPr>
          <p:nvPr>
            <p:ph idx="1"/>
          </p:nvPr>
        </p:nvSpPr>
        <p:spPr>
          <a:xfrm>
            <a:off x="731520" y="1920243"/>
            <a:ext cx="11696248" cy="5431155"/>
          </a:xfrm>
        </p:spPr>
        <p:txBody>
          <a:bodyPr>
            <a:noAutofit/>
          </a:bodyPr>
          <a:lstStyle/>
          <a:p>
            <a:r>
              <a:rPr lang="en-CA" sz="2800" b="1" dirty="0"/>
              <a:t>The</a:t>
            </a:r>
            <a:r>
              <a:rPr lang="en-CA" sz="2800" b="1" i="1" dirty="0">
                <a:solidFill>
                  <a:schemeClr val="accent5"/>
                </a:solidFill>
              </a:rPr>
              <a:t> </a:t>
            </a:r>
            <a:r>
              <a:rPr lang="en-CA" sz="2800" b="1" dirty="0"/>
              <a:t>recommended HIE deployment model is </a:t>
            </a:r>
            <a:r>
              <a:rPr lang="en-CA" sz="2800" b="1" dirty="0">
                <a:solidFill>
                  <a:schemeClr val="accent5"/>
                </a:solidFill>
              </a:rPr>
              <a:t>cloud-hosted</a:t>
            </a:r>
            <a:r>
              <a:rPr lang="en-CA" sz="2800" b="1" dirty="0"/>
              <a:t>. </a:t>
            </a:r>
          </a:p>
          <a:p>
            <a:r>
              <a:rPr lang="en-CA" sz="2800" b="1" dirty="0"/>
              <a:t>An online transaction processing </a:t>
            </a:r>
            <a:r>
              <a:rPr lang="en-CA" sz="2800" b="1" dirty="0">
                <a:solidFill>
                  <a:schemeClr val="accent5"/>
                </a:solidFill>
              </a:rPr>
              <a:t>(OLTP) </a:t>
            </a:r>
            <a:r>
              <a:rPr lang="en-CA" sz="2800" b="1" dirty="0"/>
              <a:t>FHIR Server will be optimized for </a:t>
            </a:r>
            <a:r>
              <a:rPr lang="en-CA" sz="2800" b="1" dirty="0">
                <a:solidFill>
                  <a:schemeClr val="accent5"/>
                </a:solidFill>
              </a:rPr>
              <a:t>performance</a:t>
            </a:r>
            <a:r>
              <a:rPr lang="en-CA" sz="2800" b="1" dirty="0"/>
              <a:t>.</a:t>
            </a:r>
          </a:p>
          <a:p>
            <a:r>
              <a:rPr lang="en-CA" sz="2800" b="1" dirty="0"/>
              <a:t>In order to </a:t>
            </a:r>
            <a:r>
              <a:rPr lang="en-CA" sz="2800" b="1" dirty="0">
                <a:solidFill>
                  <a:schemeClr val="accent5"/>
                </a:solidFill>
              </a:rPr>
              <a:t>defend</a:t>
            </a:r>
            <a:r>
              <a:rPr lang="en-CA" sz="2800" b="1" dirty="0"/>
              <a:t> its performance, batch, maintenance, or analytics-focused processing will operate </a:t>
            </a:r>
            <a:r>
              <a:rPr lang="en-CA" sz="2800" b="1" dirty="0">
                <a:solidFill>
                  <a:schemeClr val="accent5"/>
                </a:solidFill>
              </a:rPr>
              <a:t>separately</a:t>
            </a:r>
            <a:r>
              <a:rPr lang="en-CA" sz="2800" b="1" dirty="0"/>
              <a:t> from the OLTP FHIR Server.</a:t>
            </a:r>
          </a:p>
          <a:p>
            <a:r>
              <a:rPr lang="en-CA" sz="2800" b="1" dirty="0"/>
              <a:t>It is expected an enterprise service bus will </a:t>
            </a:r>
            <a:r>
              <a:rPr lang="en-CA" sz="2800" b="1" dirty="0">
                <a:solidFill>
                  <a:schemeClr val="accent5"/>
                </a:solidFill>
              </a:rPr>
              <a:t>orchestrate</a:t>
            </a:r>
            <a:r>
              <a:rPr lang="en-CA" sz="2800" b="1" dirty="0"/>
              <a:t> transactions and will centralize </a:t>
            </a:r>
            <a:r>
              <a:rPr lang="en-CA" sz="2800" b="1" dirty="0">
                <a:solidFill>
                  <a:schemeClr val="accent5"/>
                </a:solidFill>
              </a:rPr>
              <a:t>security, privacy, and auditing</a:t>
            </a:r>
            <a:r>
              <a:rPr lang="en-CA" sz="2800" b="1" dirty="0"/>
              <a:t>.</a:t>
            </a:r>
          </a:p>
          <a:p>
            <a:r>
              <a:rPr lang="en-CA" sz="2800" b="1" dirty="0"/>
              <a:t>POS solutions that operate in an </a:t>
            </a:r>
            <a:r>
              <a:rPr lang="en-CA" sz="2800" b="1" dirty="0">
                <a:solidFill>
                  <a:schemeClr val="accent5"/>
                </a:solidFill>
              </a:rPr>
              <a:t>occasionally offline</a:t>
            </a:r>
            <a:r>
              <a:rPr lang="en-CA" sz="2800" b="1" i="1" dirty="0">
                <a:solidFill>
                  <a:schemeClr val="accent5"/>
                </a:solidFill>
              </a:rPr>
              <a:t> </a:t>
            </a:r>
            <a:r>
              <a:rPr lang="en-CA" sz="2800" b="1" dirty="0"/>
              <a:t>mode will be expected to leverage </a:t>
            </a:r>
            <a:r>
              <a:rPr lang="en-CA" sz="2800" b="1" dirty="0">
                <a:solidFill>
                  <a:schemeClr val="accent5"/>
                </a:solidFill>
              </a:rPr>
              <a:t>local caching</a:t>
            </a:r>
            <a:r>
              <a:rPr lang="en-CA" sz="2800" b="1" i="1" dirty="0">
                <a:solidFill>
                  <a:schemeClr val="accent5"/>
                </a:solidFill>
              </a:rPr>
              <a:t> </a:t>
            </a:r>
            <a:r>
              <a:rPr lang="en-CA" sz="2800" b="1" dirty="0"/>
              <a:t>and have a synchronization capability once re-connected. </a:t>
            </a:r>
          </a:p>
        </p:txBody>
      </p:sp>
      <p:sp>
        <p:nvSpPr>
          <p:cNvPr id="2" name="Slide Number Placeholder 1">
            <a:extLst>
              <a:ext uri="{FF2B5EF4-FFF2-40B4-BE49-F238E27FC236}">
                <a16:creationId xmlns:a16="http://schemas.microsoft.com/office/drawing/2014/main" id="{08B75A24-751A-4D6C-4CE1-F83DC31EBF54}"/>
              </a:ext>
            </a:extLst>
          </p:cNvPr>
          <p:cNvSpPr>
            <a:spLocks noGrp="1"/>
          </p:cNvSpPr>
          <p:nvPr>
            <p:ph type="sldNum" sz="quarter" idx="12"/>
          </p:nvPr>
        </p:nvSpPr>
        <p:spPr/>
        <p:txBody>
          <a:bodyPr/>
          <a:lstStyle/>
          <a:p>
            <a:fld id="{6734F48E-A456-4E2F-B17E-509464F7A050}" type="slidenum">
              <a:rPr lang="en-CA" smtClean="0"/>
              <a:pPr/>
              <a:t>19</a:t>
            </a:fld>
            <a:endParaRPr lang="en-CA"/>
          </a:p>
        </p:txBody>
      </p:sp>
      <p:sp>
        <p:nvSpPr>
          <p:cNvPr id="6" name="TextBox 5">
            <a:extLst>
              <a:ext uri="{FF2B5EF4-FFF2-40B4-BE49-F238E27FC236}">
                <a16:creationId xmlns:a16="http://schemas.microsoft.com/office/drawing/2014/main" id="{E135514D-1C28-3E82-C92E-DD45A780D7AC}"/>
              </a:ext>
            </a:extLst>
          </p:cNvPr>
          <p:cNvSpPr txBox="1"/>
          <p:nvPr/>
        </p:nvSpPr>
        <p:spPr>
          <a:xfrm>
            <a:off x="10267528" y="530671"/>
            <a:ext cx="2808312" cy="584775"/>
          </a:xfrm>
          <a:prstGeom prst="rect">
            <a:avLst/>
          </a:prstGeom>
          <a:noFill/>
        </p:spPr>
        <p:txBody>
          <a:bodyPr wrap="square" rtlCol="0">
            <a:spAutoFit/>
          </a:bodyPr>
          <a:lstStyle/>
          <a:p>
            <a:pPr algn="r"/>
            <a:r>
              <a:rPr lang="en-GB" sz="3200" b="1" dirty="0">
                <a:solidFill>
                  <a:schemeClr val="accent2"/>
                </a:solidFill>
                <a:latin typeface="Andes Bold" panose="02000000000000000000" pitchFamily="2" charset="0"/>
              </a:rPr>
              <a:t>REMINDER</a:t>
            </a:r>
          </a:p>
        </p:txBody>
      </p:sp>
    </p:spTree>
    <p:extLst>
      <p:ext uri="{BB962C8B-B14F-4D97-AF65-F5344CB8AC3E}">
        <p14:creationId xmlns:p14="http://schemas.microsoft.com/office/powerpoint/2010/main" val="3114399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0E08E-F33A-C04F-1E6F-3650ED2306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023B78-BCB3-EDE7-F22D-5D7395D44690}"/>
              </a:ext>
            </a:extLst>
          </p:cNvPr>
          <p:cNvSpPr>
            <a:spLocks noGrp="1"/>
          </p:cNvSpPr>
          <p:nvPr>
            <p:ph type="title"/>
          </p:nvPr>
        </p:nvSpPr>
        <p:spPr>
          <a:xfrm>
            <a:off x="720000" y="360000"/>
            <a:ext cx="13280424" cy="1371600"/>
          </a:xfrm>
        </p:spPr>
        <p:txBody>
          <a:bodyPr/>
          <a:lstStyle/>
          <a:p>
            <a:r>
              <a:rPr lang="en-CA" dirty="0"/>
              <a:t>WORKSHOP PLAN…</a:t>
            </a:r>
          </a:p>
        </p:txBody>
      </p:sp>
      <p:sp>
        <p:nvSpPr>
          <p:cNvPr id="3" name="Content Placeholder 2">
            <a:extLst>
              <a:ext uri="{FF2B5EF4-FFF2-40B4-BE49-F238E27FC236}">
                <a16:creationId xmlns:a16="http://schemas.microsoft.com/office/drawing/2014/main" id="{317E4DD6-5A94-A292-F072-A3004047E99B}"/>
              </a:ext>
            </a:extLst>
          </p:cNvPr>
          <p:cNvSpPr>
            <a:spLocks noGrp="1"/>
          </p:cNvSpPr>
          <p:nvPr>
            <p:ph idx="1"/>
          </p:nvPr>
        </p:nvSpPr>
        <p:spPr/>
        <p:txBody>
          <a:bodyPr>
            <a:normAutofit/>
          </a:bodyPr>
          <a:lstStyle/>
          <a:p>
            <a:r>
              <a:rPr lang="en-CA" sz="3200" b="1" dirty="0"/>
              <a:t>Leverage each successive workshop to progress the development of the blueprint:</a:t>
            </a:r>
          </a:p>
          <a:p>
            <a:pPr marL="1474470" lvl="1" indent="-742950">
              <a:buFont typeface="+mj-lt"/>
              <a:buAutoNum type="arabicPeriod"/>
            </a:pPr>
            <a:r>
              <a:rPr lang="en-CA" sz="3200" b="1" dirty="0"/>
              <a:t>Use cases (choosing our initial care pathways)</a:t>
            </a:r>
          </a:p>
          <a:p>
            <a:pPr marL="1474470" lvl="1" indent="-742950">
              <a:buFont typeface="+mj-lt"/>
              <a:buAutoNum type="arabicPeriod"/>
            </a:pPr>
            <a:r>
              <a:rPr lang="en-CA" sz="3200" b="1" dirty="0"/>
              <a:t>Digital health specifications (Integration Profiles)</a:t>
            </a:r>
          </a:p>
          <a:p>
            <a:pPr marL="1474470" lvl="1" indent="-742950">
              <a:buFont typeface="+mj-lt"/>
              <a:buAutoNum type="arabicPeriod"/>
            </a:pPr>
            <a:r>
              <a:rPr lang="en-CA" sz="3200" b="1" dirty="0">
                <a:solidFill>
                  <a:schemeClr val="accent2"/>
                </a:solidFill>
              </a:rPr>
              <a:t>“Building blocks” (conformant solutions)</a:t>
            </a:r>
          </a:p>
          <a:p>
            <a:pPr marL="1474470" lvl="1" indent="-742950">
              <a:buFont typeface="+mj-lt"/>
              <a:buAutoNum type="arabicPeriod"/>
            </a:pPr>
            <a:r>
              <a:rPr lang="en-CA" sz="3200" b="1" dirty="0"/>
              <a:t>Implementation science (making it “go”)</a:t>
            </a:r>
          </a:p>
          <a:p>
            <a:pPr marL="1474470" lvl="1" indent="-742950">
              <a:buFont typeface="+mj-lt"/>
              <a:buAutoNum type="arabicPeriod"/>
            </a:pPr>
            <a:endParaRPr lang="en-CA" sz="3200" b="1" dirty="0"/>
          </a:p>
          <a:p>
            <a:r>
              <a:rPr lang="en-CA" sz="3200" b="1" dirty="0"/>
              <a:t>Each session builds on the one before it…</a:t>
            </a:r>
          </a:p>
        </p:txBody>
      </p:sp>
      <p:sp>
        <p:nvSpPr>
          <p:cNvPr id="4" name="Slide Number Placeholder 3">
            <a:extLst>
              <a:ext uri="{FF2B5EF4-FFF2-40B4-BE49-F238E27FC236}">
                <a16:creationId xmlns:a16="http://schemas.microsoft.com/office/drawing/2014/main" id="{BD63764E-7226-AA8F-51F1-26D0785C94B5}"/>
              </a:ext>
            </a:extLst>
          </p:cNvPr>
          <p:cNvSpPr>
            <a:spLocks noGrp="1"/>
          </p:cNvSpPr>
          <p:nvPr>
            <p:ph type="sldNum" sz="quarter" idx="12"/>
          </p:nvPr>
        </p:nvSpPr>
        <p:spPr/>
        <p:txBody>
          <a:bodyPr/>
          <a:lstStyle/>
          <a:p>
            <a:fld id="{6734F48E-A456-4E2F-B17E-509464F7A050}" type="slidenum">
              <a:rPr lang="en-CA" smtClean="0"/>
              <a:pPr/>
              <a:t>2</a:t>
            </a:fld>
            <a:endParaRPr lang="en-CA"/>
          </a:p>
        </p:txBody>
      </p:sp>
      <p:pic>
        <p:nvPicPr>
          <p:cNvPr id="7" name="Graphic 6">
            <a:extLst>
              <a:ext uri="{FF2B5EF4-FFF2-40B4-BE49-F238E27FC236}">
                <a16:creationId xmlns:a16="http://schemas.microsoft.com/office/drawing/2014/main" id="{7A9505D2-89A3-E5A1-305A-3E0B13A594F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1936730" y="4963157"/>
            <a:ext cx="1892300" cy="2692400"/>
          </a:xfrm>
          <a:prstGeom prst="rect">
            <a:avLst/>
          </a:prstGeom>
        </p:spPr>
      </p:pic>
    </p:spTree>
    <p:extLst>
      <p:ext uri="{BB962C8B-B14F-4D97-AF65-F5344CB8AC3E}">
        <p14:creationId xmlns:p14="http://schemas.microsoft.com/office/powerpoint/2010/main" val="39648189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7DF10-B703-11F2-8E51-D2853F40A23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F0E4F2F-E852-FC4C-E3D4-FB28D7DB9531}"/>
              </a:ext>
            </a:extLst>
          </p:cNvPr>
          <p:cNvSpPr>
            <a:spLocks noGrp="1"/>
          </p:cNvSpPr>
          <p:nvPr>
            <p:ph type="title"/>
          </p:nvPr>
        </p:nvSpPr>
        <p:spPr/>
        <p:txBody>
          <a:bodyPr/>
          <a:lstStyle/>
          <a:p>
            <a:r>
              <a:rPr lang="en-CA" dirty="0"/>
              <a:t>LEVERAGING LEGACY SOLUTIONS</a:t>
            </a:r>
          </a:p>
        </p:txBody>
      </p:sp>
      <p:sp>
        <p:nvSpPr>
          <p:cNvPr id="4" name="Content Placeholder 3">
            <a:extLst>
              <a:ext uri="{FF2B5EF4-FFF2-40B4-BE49-F238E27FC236}">
                <a16:creationId xmlns:a16="http://schemas.microsoft.com/office/drawing/2014/main" id="{D2A45B3B-9A8C-F7CE-C7D2-3970B3D54539}"/>
              </a:ext>
            </a:extLst>
          </p:cNvPr>
          <p:cNvSpPr>
            <a:spLocks noGrp="1"/>
          </p:cNvSpPr>
          <p:nvPr>
            <p:ph idx="1"/>
          </p:nvPr>
        </p:nvSpPr>
        <p:spPr>
          <a:xfrm>
            <a:off x="731520" y="1920243"/>
            <a:ext cx="12056288" cy="5431155"/>
          </a:xfrm>
        </p:spPr>
        <p:txBody>
          <a:bodyPr>
            <a:normAutofit/>
          </a:bodyPr>
          <a:lstStyle/>
          <a:p>
            <a:r>
              <a:rPr lang="en-CA" sz="2800" b="1" dirty="0"/>
              <a:t>There may be architectural elements have been deployed and taken to </a:t>
            </a:r>
            <a:r>
              <a:rPr lang="en-CA" sz="2800" b="1" dirty="0">
                <a:solidFill>
                  <a:schemeClr val="accent5"/>
                </a:solidFill>
              </a:rPr>
              <a:t>scale</a:t>
            </a:r>
            <a:r>
              <a:rPr lang="en-CA" sz="2800" b="1" dirty="0"/>
              <a:t>.</a:t>
            </a:r>
          </a:p>
          <a:p>
            <a:r>
              <a:rPr lang="en-CA" sz="2800" b="1" dirty="0"/>
              <a:t>Where practical, these </a:t>
            </a:r>
            <a:r>
              <a:rPr lang="en-CA" sz="2800" b="1" dirty="0">
                <a:solidFill>
                  <a:schemeClr val="accent5"/>
                </a:solidFill>
              </a:rPr>
              <a:t>legacy solutions </a:t>
            </a:r>
            <a:r>
              <a:rPr lang="en-CA" sz="2800" b="1" dirty="0"/>
              <a:t>will be </a:t>
            </a:r>
            <a:r>
              <a:rPr lang="en-CA" sz="2800" b="1" dirty="0">
                <a:solidFill>
                  <a:schemeClr val="accent5"/>
                </a:solidFill>
              </a:rPr>
              <a:t>incorporated</a:t>
            </a:r>
            <a:r>
              <a:rPr lang="en-CA" sz="2800" b="1" dirty="0"/>
              <a:t> into the HIE. This will be accomplished by developing a </a:t>
            </a:r>
            <a:r>
              <a:rPr lang="en-CA" sz="2800" b="1" dirty="0">
                <a:solidFill>
                  <a:schemeClr val="accent5"/>
                </a:solidFill>
              </a:rPr>
              <a:t>standards-conformant wrapper </a:t>
            </a:r>
            <a:r>
              <a:rPr lang="en-CA" sz="2800" b="1" dirty="0"/>
              <a:t>(a façade) for the existing solution.</a:t>
            </a:r>
          </a:p>
          <a:p>
            <a:r>
              <a:rPr lang="en-CA" sz="2800" b="1" dirty="0"/>
              <a:t>The </a:t>
            </a:r>
            <a:r>
              <a:rPr lang="en-CA" sz="2800" b="1" dirty="0">
                <a:solidFill>
                  <a:schemeClr val="accent5"/>
                </a:solidFill>
              </a:rPr>
              <a:t>façade</a:t>
            </a:r>
            <a:r>
              <a:rPr lang="en-CA" sz="2800" b="1" dirty="0"/>
              <a:t> will be used to add a communications interface to the legacy solution that </a:t>
            </a:r>
            <a:r>
              <a:rPr lang="en-CA" sz="2800" b="1" dirty="0">
                <a:solidFill>
                  <a:schemeClr val="accent5"/>
                </a:solidFill>
              </a:rPr>
              <a:t>adheres</a:t>
            </a:r>
            <a:r>
              <a:rPr lang="en-CA" sz="2800" b="1" dirty="0"/>
              <a:t> to the HIE’s </a:t>
            </a:r>
            <a:r>
              <a:rPr lang="en-CA" sz="2800" b="1" dirty="0">
                <a:solidFill>
                  <a:schemeClr val="accent5"/>
                </a:solidFill>
              </a:rPr>
              <a:t>normative</a:t>
            </a:r>
            <a:r>
              <a:rPr lang="en-CA" sz="2800" b="1" dirty="0"/>
              <a:t> transaction processing </a:t>
            </a:r>
            <a:r>
              <a:rPr lang="en-CA" sz="2800" b="1" dirty="0">
                <a:solidFill>
                  <a:schemeClr val="accent5"/>
                </a:solidFill>
              </a:rPr>
              <a:t>specifications</a:t>
            </a:r>
            <a:r>
              <a:rPr lang="en-CA" sz="2800" b="1" dirty="0"/>
              <a:t>.</a:t>
            </a:r>
          </a:p>
          <a:p>
            <a:r>
              <a:rPr lang="en-CA" sz="2800" b="1" dirty="0">
                <a:solidFill>
                  <a:schemeClr val="accent5"/>
                </a:solidFill>
              </a:rPr>
              <a:t>Loose coupling </a:t>
            </a:r>
            <a:r>
              <a:rPr lang="en-CA" sz="2800" b="1" dirty="0"/>
              <a:t>will be favoured; this will best defend </a:t>
            </a:r>
            <a:r>
              <a:rPr lang="en-CA" sz="2800" b="1" dirty="0">
                <a:solidFill>
                  <a:schemeClr val="accent5"/>
                </a:solidFill>
              </a:rPr>
              <a:t>OLTP performance </a:t>
            </a:r>
            <a:r>
              <a:rPr lang="en-CA" sz="2800" b="1" dirty="0"/>
              <a:t>of the HIE’s FHIR Server.</a:t>
            </a:r>
          </a:p>
        </p:txBody>
      </p:sp>
      <p:sp>
        <p:nvSpPr>
          <p:cNvPr id="2" name="Slide Number Placeholder 1">
            <a:extLst>
              <a:ext uri="{FF2B5EF4-FFF2-40B4-BE49-F238E27FC236}">
                <a16:creationId xmlns:a16="http://schemas.microsoft.com/office/drawing/2014/main" id="{8F7E1DE8-4F32-2D78-73A7-89C0B39852D1}"/>
              </a:ext>
            </a:extLst>
          </p:cNvPr>
          <p:cNvSpPr>
            <a:spLocks noGrp="1"/>
          </p:cNvSpPr>
          <p:nvPr>
            <p:ph type="sldNum" sz="quarter" idx="12"/>
          </p:nvPr>
        </p:nvSpPr>
        <p:spPr/>
        <p:txBody>
          <a:bodyPr/>
          <a:lstStyle/>
          <a:p>
            <a:fld id="{6734F48E-A456-4E2F-B17E-509464F7A050}" type="slidenum">
              <a:rPr lang="en-CA" smtClean="0"/>
              <a:pPr/>
              <a:t>20</a:t>
            </a:fld>
            <a:endParaRPr lang="en-CA" dirty="0"/>
          </a:p>
        </p:txBody>
      </p:sp>
      <p:sp>
        <p:nvSpPr>
          <p:cNvPr id="5" name="TextBox 4">
            <a:extLst>
              <a:ext uri="{FF2B5EF4-FFF2-40B4-BE49-F238E27FC236}">
                <a16:creationId xmlns:a16="http://schemas.microsoft.com/office/drawing/2014/main" id="{EEC7AA04-3234-01DF-7718-F65278C094CE}"/>
              </a:ext>
            </a:extLst>
          </p:cNvPr>
          <p:cNvSpPr txBox="1"/>
          <p:nvPr/>
        </p:nvSpPr>
        <p:spPr>
          <a:xfrm>
            <a:off x="10267528" y="530671"/>
            <a:ext cx="2808312" cy="584775"/>
          </a:xfrm>
          <a:prstGeom prst="rect">
            <a:avLst/>
          </a:prstGeom>
          <a:noFill/>
        </p:spPr>
        <p:txBody>
          <a:bodyPr wrap="square" rtlCol="0">
            <a:spAutoFit/>
          </a:bodyPr>
          <a:lstStyle/>
          <a:p>
            <a:pPr algn="r"/>
            <a:r>
              <a:rPr lang="en-GB" sz="3200" b="1" dirty="0">
                <a:solidFill>
                  <a:schemeClr val="accent2"/>
                </a:solidFill>
                <a:latin typeface="Andes Bold" panose="02000000000000000000" pitchFamily="2" charset="0"/>
              </a:rPr>
              <a:t>REMINDER</a:t>
            </a:r>
          </a:p>
        </p:txBody>
      </p:sp>
    </p:spTree>
    <p:extLst>
      <p:ext uri="{BB962C8B-B14F-4D97-AF65-F5344CB8AC3E}">
        <p14:creationId xmlns:p14="http://schemas.microsoft.com/office/powerpoint/2010/main" val="4216715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607F3-DA55-A002-741F-FC2035D7F3B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1AC9545-8C1F-0C20-9C08-05959FA64C8A}"/>
              </a:ext>
            </a:extLst>
          </p:cNvPr>
          <p:cNvSpPr>
            <a:spLocks noGrp="1"/>
          </p:cNvSpPr>
          <p:nvPr>
            <p:ph type="sldNum" sz="quarter" idx="12"/>
          </p:nvPr>
        </p:nvSpPr>
        <p:spPr/>
        <p:txBody>
          <a:bodyPr/>
          <a:lstStyle/>
          <a:p>
            <a:fld id="{6734F48E-A456-4E2F-B17E-509464F7A050}" type="slidenum">
              <a:rPr lang="en-CA" smtClean="0"/>
              <a:pPr/>
              <a:t>21</a:t>
            </a:fld>
            <a:endParaRPr lang="en-CA" dirty="0"/>
          </a:p>
        </p:txBody>
      </p:sp>
      <p:sp>
        <p:nvSpPr>
          <p:cNvPr id="5" name="Cube 4">
            <a:extLst>
              <a:ext uri="{FF2B5EF4-FFF2-40B4-BE49-F238E27FC236}">
                <a16:creationId xmlns:a16="http://schemas.microsoft.com/office/drawing/2014/main" id="{8CEC80AE-735F-520E-8DDB-FA6FDD6EAAEE}"/>
              </a:ext>
            </a:extLst>
          </p:cNvPr>
          <p:cNvSpPr/>
          <p:nvPr/>
        </p:nvSpPr>
        <p:spPr>
          <a:xfrm>
            <a:off x="3858816" y="1954560"/>
            <a:ext cx="2448272" cy="2160240"/>
          </a:xfrm>
          <a:prstGeom prst="cub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7" name="Straight Connector 6">
            <a:extLst>
              <a:ext uri="{FF2B5EF4-FFF2-40B4-BE49-F238E27FC236}">
                <a16:creationId xmlns:a16="http://schemas.microsoft.com/office/drawing/2014/main" id="{99F9A92B-D58D-EEE1-7439-454FA0BF1925}"/>
              </a:ext>
            </a:extLst>
          </p:cNvPr>
          <p:cNvCxnSpPr>
            <a:cxnSpLocks/>
            <a:endCxn id="9" idx="2"/>
          </p:cNvCxnSpPr>
          <p:nvPr/>
        </p:nvCxnSpPr>
        <p:spPr>
          <a:xfrm>
            <a:off x="6091064" y="2962672"/>
            <a:ext cx="792088"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C1F2D244-E596-5C6E-2625-3A41EA602FA2}"/>
              </a:ext>
            </a:extLst>
          </p:cNvPr>
          <p:cNvSpPr/>
          <p:nvPr/>
        </p:nvSpPr>
        <p:spPr>
          <a:xfrm>
            <a:off x="6883152" y="2710652"/>
            <a:ext cx="504056" cy="504039"/>
          </a:xfrm>
          <a:prstGeom prst="ellipse">
            <a:avLst/>
          </a:prstGeom>
          <a:solidFill>
            <a:schemeClr val="bg1"/>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2" name="TextBox 11">
            <a:extLst>
              <a:ext uri="{FF2B5EF4-FFF2-40B4-BE49-F238E27FC236}">
                <a16:creationId xmlns:a16="http://schemas.microsoft.com/office/drawing/2014/main" id="{74F3C672-F491-C9EC-6A13-61C639D97A2F}"/>
              </a:ext>
            </a:extLst>
          </p:cNvPr>
          <p:cNvSpPr txBox="1"/>
          <p:nvPr/>
        </p:nvSpPr>
        <p:spPr>
          <a:xfrm>
            <a:off x="1960834" y="2458616"/>
            <a:ext cx="1702710" cy="1384995"/>
          </a:xfrm>
          <a:prstGeom prst="rect">
            <a:avLst/>
          </a:prstGeom>
          <a:noFill/>
        </p:spPr>
        <p:txBody>
          <a:bodyPr wrap="none" rtlCol="0">
            <a:spAutoFit/>
          </a:bodyPr>
          <a:lstStyle/>
          <a:p>
            <a:pPr algn="r"/>
            <a:r>
              <a:rPr lang="en-CA" sz="2800" b="1" dirty="0">
                <a:solidFill>
                  <a:schemeClr val="tx2"/>
                </a:solidFill>
              </a:rPr>
              <a:t>Legacy</a:t>
            </a:r>
          </a:p>
          <a:p>
            <a:pPr algn="r"/>
            <a:r>
              <a:rPr lang="en-CA" sz="2800" b="1" dirty="0">
                <a:solidFill>
                  <a:schemeClr val="tx2"/>
                </a:solidFill>
              </a:rPr>
              <a:t>Software</a:t>
            </a:r>
          </a:p>
          <a:p>
            <a:pPr algn="r"/>
            <a:r>
              <a:rPr lang="en-CA" sz="2800" b="1" dirty="0">
                <a:solidFill>
                  <a:schemeClr val="tx2"/>
                </a:solidFill>
              </a:rPr>
              <a:t>Solution</a:t>
            </a:r>
          </a:p>
        </p:txBody>
      </p:sp>
      <p:sp>
        <p:nvSpPr>
          <p:cNvPr id="13" name="TextBox 12">
            <a:extLst>
              <a:ext uri="{FF2B5EF4-FFF2-40B4-BE49-F238E27FC236}">
                <a16:creationId xmlns:a16="http://schemas.microsoft.com/office/drawing/2014/main" id="{AEC043CF-9E1B-5884-6FEE-115865E7ACE9}"/>
              </a:ext>
            </a:extLst>
          </p:cNvPr>
          <p:cNvSpPr txBox="1"/>
          <p:nvPr/>
        </p:nvSpPr>
        <p:spPr>
          <a:xfrm>
            <a:off x="6490922" y="3386010"/>
            <a:ext cx="1279517" cy="584775"/>
          </a:xfrm>
          <a:prstGeom prst="rect">
            <a:avLst/>
          </a:prstGeom>
          <a:noFill/>
        </p:spPr>
        <p:txBody>
          <a:bodyPr wrap="none" rtlCol="0">
            <a:spAutoFit/>
          </a:bodyPr>
          <a:lstStyle/>
          <a:p>
            <a:pPr algn="ctr"/>
            <a:r>
              <a:rPr lang="en-CA" sz="1600" b="1" dirty="0">
                <a:solidFill>
                  <a:schemeClr val="tx2"/>
                </a:solidFill>
              </a:rPr>
              <a:t>Proprietary</a:t>
            </a:r>
          </a:p>
          <a:p>
            <a:pPr algn="ctr"/>
            <a:r>
              <a:rPr lang="en-CA" sz="1600" b="1" dirty="0">
                <a:solidFill>
                  <a:schemeClr val="tx2"/>
                </a:solidFill>
              </a:rPr>
              <a:t>Interface</a:t>
            </a:r>
          </a:p>
        </p:txBody>
      </p:sp>
      <p:cxnSp>
        <p:nvCxnSpPr>
          <p:cNvPr id="17" name="Straight Connector 16">
            <a:extLst>
              <a:ext uri="{FF2B5EF4-FFF2-40B4-BE49-F238E27FC236}">
                <a16:creationId xmlns:a16="http://schemas.microsoft.com/office/drawing/2014/main" id="{8BD6D952-2613-270B-373C-EEE0B9D9F892}"/>
              </a:ext>
            </a:extLst>
          </p:cNvPr>
          <p:cNvCxnSpPr>
            <a:cxnSpLocks/>
            <a:stCxn id="9" idx="6"/>
            <a:endCxn id="19" idx="2"/>
          </p:cNvCxnSpPr>
          <p:nvPr/>
        </p:nvCxnSpPr>
        <p:spPr>
          <a:xfrm>
            <a:off x="7387208" y="2962672"/>
            <a:ext cx="2232248"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B786FD05-2D6F-285F-E495-B957880A2ED7}"/>
              </a:ext>
            </a:extLst>
          </p:cNvPr>
          <p:cNvPicPr>
            <a:picLocks noChangeAspect="1"/>
          </p:cNvPicPr>
          <p:nvPr/>
        </p:nvPicPr>
        <p:blipFill>
          <a:blip r:embed="rId2">
            <a:duotone>
              <a:schemeClr val="accent2">
                <a:shade val="45000"/>
                <a:satMod val="135000"/>
              </a:schemeClr>
              <a:prstClr val="white"/>
            </a:duotone>
          </a:blip>
          <a:stretch>
            <a:fillRect/>
          </a:stretch>
        </p:blipFill>
        <p:spPr>
          <a:xfrm>
            <a:off x="7967065" y="1741983"/>
            <a:ext cx="791343" cy="2441377"/>
          </a:xfrm>
          <a:prstGeom prst="rect">
            <a:avLst/>
          </a:prstGeom>
        </p:spPr>
      </p:pic>
      <p:sp>
        <p:nvSpPr>
          <p:cNvPr id="19" name="Oval 18">
            <a:extLst>
              <a:ext uri="{FF2B5EF4-FFF2-40B4-BE49-F238E27FC236}">
                <a16:creationId xmlns:a16="http://schemas.microsoft.com/office/drawing/2014/main" id="{91DB3E27-4579-C41E-9DF0-154C0BB83E12}"/>
              </a:ext>
            </a:extLst>
          </p:cNvPr>
          <p:cNvSpPr/>
          <p:nvPr/>
        </p:nvSpPr>
        <p:spPr>
          <a:xfrm>
            <a:off x="9619456" y="2710652"/>
            <a:ext cx="504056" cy="504039"/>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22" name="Picture 21">
            <a:extLst>
              <a:ext uri="{FF2B5EF4-FFF2-40B4-BE49-F238E27FC236}">
                <a16:creationId xmlns:a16="http://schemas.microsoft.com/office/drawing/2014/main" id="{1202AF48-91BC-41C4-1373-357005D8F55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592337" y="2000612"/>
            <a:ext cx="463856" cy="703431"/>
          </a:xfrm>
          <a:prstGeom prst="rect">
            <a:avLst/>
          </a:prstGeom>
        </p:spPr>
      </p:pic>
      <p:sp>
        <p:nvSpPr>
          <p:cNvPr id="23" name="TextBox 22">
            <a:extLst>
              <a:ext uri="{FF2B5EF4-FFF2-40B4-BE49-F238E27FC236}">
                <a16:creationId xmlns:a16="http://schemas.microsoft.com/office/drawing/2014/main" id="{0572D3F3-BC7B-74B9-FE4B-BBCD540BAD22}"/>
              </a:ext>
            </a:extLst>
          </p:cNvPr>
          <p:cNvSpPr txBox="1"/>
          <p:nvPr/>
        </p:nvSpPr>
        <p:spPr>
          <a:xfrm>
            <a:off x="10199313" y="2793394"/>
            <a:ext cx="3452591" cy="338554"/>
          </a:xfrm>
          <a:prstGeom prst="rect">
            <a:avLst/>
          </a:prstGeom>
          <a:noFill/>
        </p:spPr>
        <p:txBody>
          <a:bodyPr wrap="square" rtlCol="0">
            <a:spAutoFit/>
          </a:bodyPr>
          <a:lstStyle/>
          <a:p>
            <a:r>
              <a:rPr lang="en-CA" sz="1600" b="1" dirty="0">
                <a:solidFill>
                  <a:schemeClr val="accent6"/>
                </a:solidFill>
              </a:rPr>
              <a:t>Standards-based Interface</a:t>
            </a:r>
          </a:p>
        </p:txBody>
      </p:sp>
      <p:sp>
        <p:nvSpPr>
          <p:cNvPr id="24" name="TextBox 23">
            <a:extLst>
              <a:ext uri="{FF2B5EF4-FFF2-40B4-BE49-F238E27FC236}">
                <a16:creationId xmlns:a16="http://schemas.microsoft.com/office/drawing/2014/main" id="{5BCFB88A-EE33-7C05-A47C-88479F04A176}"/>
              </a:ext>
            </a:extLst>
          </p:cNvPr>
          <p:cNvSpPr txBox="1"/>
          <p:nvPr/>
        </p:nvSpPr>
        <p:spPr>
          <a:xfrm>
            <a:off x="2202632" y="4314309"/>
            <a:ext cx="11089232" cy="2246769"/>
          </a:xfrm>
          <a:prstGeom prst="rect">
            <a:avLst/>
          </a:prstGeom>
          <a:noFill/>
        </p:spPr>
        <p:txBody>
          <a:bodyPr wrap="square" rtlCol="0">
            <a:spAutoFit/>
          </a:bodyPr>
          <a:lstStyle/>
          <a:p>
            <a:r>
              <a:rPr lang="en-CA" sz="2800" dirty="0">
                <a:solidFill>
                  <a:schemeClr val="accent2"/>
                </a:solidFill>
              </a:rPr>
              <a:t>The software façade ingests the legacy software solution’s </a:t>
            </a:r>
            <a:r>
              <a:rPr lang="en-CA" sz="2800" b="1" i="1" dirty="0">
                <a:solidFill>
                  <a:schemeClr val="accent2"/>
                </a:solidFill>
              </a:rPr>
              <a:t>proprietary </a:t>
            </a:r>
            <a:r>
              <a:rPr lang="en-CA" sz="2800" dirty="0">
                <a:solidFill>
                  <a:schemeClr val="accent2"/>
                </a:solidFill>
              </a:rPr>
              <a:t>interface, applies </a:t>
            </a:r>
            <a:r>
              <a:rPr lang="en-CA" sz="2800" b="1" dirty="0">
                <a:solidFill>
                  <a:schemeClr val="accent2"/>
                </a:solidFill>
              </a:rPr>
              <a:t>mapping </a:t>
            </a:r>
            <a:r>
              <a:rPr lang="en-CA" sz="2800" dirty="0">
                <a:solidFill>
                  <a:schemeClr val="accent2"/>
                </a:solidFill>
              </a:rPr>
              <a:t>and </a:t>
            </a:r>
            <a:r>
              <a:rPr lang="en-CA" sz="2800" b="1" dirty="0">
                <a:solidFill>
                  <a:schemeClr val="accent2"/>
                </a:solidFill>
              </a:rPr>
              <a:t>translation </a:t>
            </a:r>
            <a:r>
              <a:rPr lang="en-CA" sz="2800" dirty="0">
                <a:solidFill>
                  <a:schemeClr val="accent2"/>
                </a:solidFill>
              </a:rPr>
              <a:t>routines, and exposes the transformed messages via a </a:t>
            </a:r>
            <a:r>
              <a:rPr lang="en-CA" sz="2800" b="1" i="1" dirty="0">
                <a:solidFill>
                  <a:schemeClr val="accent2"/>
                </a:solidFill>
              </a:rPr>
              <a:t>standards-based </a:t>
            </a:r>
            <a:r>
              <a:rPr lang="en-CA" sz="2800" dirty="0">
                <a:solidFill>
                  <a:schemeClr val="accent2"/>
                </a:solidFill>
              </a:rPr>
              <a:t>interface. A façade can be constructed to operate as a 1-way or as a 2-way communications interface.</a:t>
            </a:r>
          </a:p>
        </p:txBody>
      </p:sp>
      <p:sp>
        <p:nvSpPr>
          <p:cNvPr id="2" name="TextBox 1">
            <a:extLst>
              <a:ext uri="{FF2B5EF4-FFF2-40B4-BE49-F238E27FC236}">
                <a16:creationId xmlns:a16="http://schemas.microsoft.com/office/drawing/2014/main" id="{2BBE1515-B86D-B037-F282-E350BA40AC14}"/>
              </a:ext>
            </a:extLst>
          </p:cNvPr>
          <p:cNvSpPr txBox="1"/>
          <p:nvPr/>
        </p:nvSpPr>
        <p:spPr>
          <a:xfrm>
            <a:off x="10267528" y="530671"/>
            <a:ext cx="2808312" cy="584775"/>
          </a:xfrm>
          <a:prstGeom prst="rect">
            <a:avLst/>
          </a:prstGeom>
          <a:noFill/>
        </p:spPr>
        <p:txBody>
          <a:bodyPr wrap="square" rtlCol="0">
            <a:spAutoFit/>
          </a:bodyPr>
          <a:lstStyle/>
          <a:p>
            <a:pPr algn="r"/>
            <a:r>
              <a:rPr lang="en-GB" sz="3200" b="1" dirty="0">
                <a:solidFill>
                  <a:schemeClr val="accent2"/>
                </a:solidFill>
                <a:latin typeface="Andes Bold" panose="02000000000000000000" pitchFamily="2" charset="0"/>
              </a:rPr>
              <a:t>REMINDER</a:t>
            </a:r>
          </a:p>
        </p:txBody>
      </p:sp>
    </p:spTree>
    <p:extLst>
      <p:ext uri="{BB962C8B-B14F-4D97-AF65-F5344CB8AC3E}">
        <p14:creationId xmlns:p14="http://schemas.microsoft.com/office/powerpoint/2010/main" val="25595341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A8605-2669-0674-5AAC-CC6EEB58F5FE}"/>
            </a:ext>
          </a:extLst>
        </p:cNvPr>
        <p:cNvGrpSpPr/>
        <p:nvPr/>
      </p:nvGrpSpPr>
      <p:grpSpPr>
        <a:xfrm>
          <a:off x="0" y="0"/>
          <a:ext cx="0" cy="0"/>
          <a:chOff x="0" y="0"/>
          <a:chExt cx="0" cy="0"/>
        </a:xfrm>
      </p:grpSpPr>
      <p:sp>
        <p:nvSpPr>
          <p:cNvPr id="90" name="Cloud 89">
            <a:extLst>
              <a:ext uri="{FF2B5EF4-FFF2-40B4-BE49-F238E27FC236}">
                <a16:creationId xmlns:a16="http://schemas.microsoft.com/office/drawing/2014/main" id="{7D61EDF6-A3B0-FE70-D536-610950681687}"/>
              </a:ext>
            </a:extLst>
          </p:cNvPr>
          <p:cNvSpPr/>
          <p:nvPr/>
        </p:nvSpPr>
        <p:spPr>
          <a:xfrm>
            <a:off x="258416" y="1234478"/>
            <a:ext cx="13654070" cy="5587276"/>
          </a:xfrm>
          <a:prstGeom prst="cloud">
            <a:avLst/>
          </a:prstGeom>
          <a:solidFill>
            <a:schemeClr val="bg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76" name="Rectangle: Rounded Corners 75">
            <a:extLst>
              <a:ext uri="{FF2B5EF4-FFF2-40B4-BE49-F238E27FC236}">
                <a16:creationId xmlns:a16="http://schemas.microsoft.com/office/drawing/2014/main" id="{16CBE68C-21A4-B31D-6B98-35996207CE47}"/>
              </a:ext>
            </a:extLst>
          </p:cNvPr>
          <p:cNvSpPr/>
          <p:nvPr/>
        </p:nvSpPr>
        <p:spPr>
          <a:xfrm>
            <a:off x="9882030" y="1266075"/>
            <a:ext cx="894988" cy="1039494"/>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52" name="Rectangle: Rounded Corners 51">
            <a:extLst>
              <a:ext uri="{FF2B5EF4-FFF2-40B4-BE49-F238E27FC236}">
                <a16:creationId xmlns:a16="http://schemas.microsoft.com/office/drawing/2014/main" id="{C88B2D76-E5C3-F6B8-4665-8BA7D1A85AD6}"/>
              </a:ext>
            </a:extLst>
          </p:cNvPr>
          <p:cNvSpPr/>
          <p:nvPr/>
        </p:nvSpPr>
        <p:spPr>
          <a:xfrm>
            <a:off x="6539931" y="6811047"/>
            <a:ext cx="1451272" cy="914376"/>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45" name="Rectangle: Rounded Corners 44">
            <a:extLst>
              <a:ext uri="{FF2B5EF4-FFF2-40B4-BE49-F238E27FC236}">
                <a16:creationId xmlns:a16="http://schemas.microsoft.com/office/drawing/2014/main" id="{65EA39F4-3352-B396-8FF3-883F5BF0864B}"/>
              </a:ext>
            </a:extLst>
          </p:cNvPr>
          <p:cNvSpPr/>
          <p:nvPr/>
        </p:nvSpPr>
        <p:spPr>
          <a:xfrm>
            <a:off x="2580902" y="6821754"/>
            <a:ext cx="969141" cy="914376"/>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41" name="Rectangle: Rounded Corners 40">
            <a:extLst>
              <a:ext uri="{FF2B5EF4-FFF2-40B4-BE49-F238E27FC236}">
                <a16:creationId xmlns:a16="http://schemas.microsoft.com/office/drawing/2014/main" id="{E644E9F8-70DE-FD64-C909-CB7E5F4D58EA}"/>
              </a:ext>
            </a:extLst>
          </p:cNvPr>
          <p:cNvSpPr/>
          <p:nvPr/>
        </p:nvSpPr>
        <p:spPr>
          <a:xfrm>
            <a:off x="2580902" y="2868701"/>
            <a:ext cx="894988" cy="1039494"/>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40" name="Rectangle: Rounded Corners 39">
            <a:extLst>
              <a:ext uri="{FF2B5EF4-FFF2-40B4-BE49-F238E27FC236}">
                <a16:creationId xmlns:a16="http://schemas.microsoft.com/office/drawing/2014/main" id="{90B149C0-333A-76C0-383E-511C8231445C}"/>
              </a:ext>
            </a:extLst>
          </p:cNvPr>
          <p:cNvSpPr/>
          <p:nvPr/>
        </p:nvSpPr>
        <p:spPr>
          <a:xfrm>
            <a:off x="6236522" y="326712"/>
            <a:ext cx="3454942" cy="1134490"/>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8" name="Rectangle: Rounded Corners 27">
            <a:extLst>
              <a:ext uri="{FF2B5EF4-FFF2-40B4-BE49-F238E27FC236}">
                <a16:creationId xmlns:a16="http://schemas.microsoft.com/office/drawing/2014/main" id="{13F1A03A-4029-B754-1A22-C1CFE73DBBE7}"/>
              </a:ext>
            </a:extLst>
          </p:cNvPr>
          <p:cNvSpPr/>
          <p:nvPr/>
        </p:nvSpPr>
        <p:spPr>
          <a:xfrm>
            <a:off x="3570784" y="2395352"/>
            <a:ext cx="7228106" cy="1666094"/>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31" name="Picture 30">
            <a:extLst>
              <a:ext uri="{FF2B5EF4-FFF2-40B4-BE49-F238E27FC236}">
                <a16:creationId xmlns:a16="http://schemas.microsoft.com/office/drawing/2014/main" id="{9D870D52-F867-141A-E8CE-7AABDDD3791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881531" y="1654902"/>
            <a:ext cx="463856" cy="703431"/>
          </a:xfrm>
          <a:prstGeom prst="rect">
            <a:avLst/>
          </a:prstGeom>
        </p:spPr>
      </p:pic>
      <p:sp>
        <p:nvSpPr>
          <p:cNvPr id="32" name="TextBox 31">
            <a:extLst>
              <a:ext uri="{FF2B5EF4-FFF2-40B4-BE49-F238E27FC236}">
                <a16:creationId xmlns:a16="http://schemas.microsoft.com/office/drawing/2014/main" id="{62D26467-9602-86CD-02ED-B103BE0CD947}"/>
              </a:ext>
            </a:extLst>
          </p:cNvPr>
          <p:cNvSpPr txBox="1"/>
          <p:nvPr/>
        </p:nvSpPr>
        <p:spPr>
          <a:xfrm>
            <a:off x="4267393" y="1986498"/>
            <a:ext cx="1969129" cy="400110"/>
          </a:xfrm>
          <a:prstGeom prst="rect">
            <a:avLst/>
          </a:prstGeom>
          <a:noFill/>
        </p:spPr>
        <p:txBody>
          <a:bodyPr wrap="none" rtlCol="0">
            <a:spAutoFit/>
          </a:bodyPr>
          <a:lstStyle/>
          <a:p>
            <a:pPr algn="l"/>
            <a:r>
              <a:rPr lang="en-CA" sz="2000" dirty="0">
                <a:solidFill>
                  <a:schemeClr val="accent6"/>
                </a:solidFill>
              </a:rPr>
              <a:t>OLTP FHIR Server</a:t>
            </a:r>
          </a:p>
        </p:txBody>
      </p:sp>
      <p:pic>
        <p:nvPicPr>
          <p:cNvPr id="4" name="Picture 3">
            <a:extLst>
              <a:ext uri="{FF2B5EF4-FFF2-40B4-BE49-F238E27FC236}">
                <a16:creationId xmlns:a16="http://schemas.microsoft.com/office/drawing/2014/main" id="{8118F99D-5669-C574-E114-920C5B16836D}"/>
              </a:ext>
            </a:extLst>
          </p:cNvPr>
          <p:cNvPicPr>
            <a:picLocks noChangeAspect="1"/>
          </p:cNvPicPr>
          <p:nvPr/>
        </p:nvPicPr>
        <p:blipFill>
          <a:blip r:embed="rId3"/>
          <a:stretch>
            <a:fillRect/>
          </a:stretch>
        </p:blipFill>
        <p:spPr>
          <a:xfrm>
            <a:off x="9896670" y="2753086"/>
            <a:ext cx="714375" cy="714375"/>
          </a:xfrm>
          <a:prstGeom prst="rect">
            <a:avLst/>
          </a:prstGeom>
        </p:spPr>
      </p:pic>
      <p:pic>
        <p:nvPicPr>
          <p:cNvPr id="6" name="Picture 5">
            <a:extLst>
              <a:ext uri="{FF2B5EF4-FFF2-40B4-BE49-F238E27FC236}">
                <a16:creationId xmlns:a16="http://schemas.microsoft.com/office/drawing/2014/main" id="{AB974204-857E-2B3E-455B-6D5B251774F2}"/>
              </a:ext>
            </a:extLst>
          </p:cNvPr>
          <p:cNvPicPr>
            <a:picLocks noChangeAspect="1"/>
          </p:cNvPicPr>
          <p:nvPr/>
        </p:nvPicPr>
        <p:blipFill>
          <a:blip r:embed="rId4"/>
          <a:stretch>
            <a:fillRect/>
          </a:stretch>
        </p:blipFill>
        <p:spPr>
          <a:xfrm>
            <a:off x="5088657" y="2415584"/>
            <a:ext cx="714375" cy="714375"/>
          </a:xfrm>
          <a:prstGeom prst="rect">
            <a:avLst/>
          </a:prstGeom>
        </p:spPr>
      </p:pic>
      <p:pic>
        <p:nvPicPr>
          <p:cNvPr id="10" name="Picture 9">
            <a:extLst>
              <a:ext uri="{FF2B5EF4-FFF2-40B4-BE49-F238E27FC236}">
                <a16:creationId xmlns:a16="http://schemas.microsoft.com/office/drawing/2014/main" id="{4152C353-159F-6E63-7CDF-5D0291C7961E}"/>
              </a:ext>
            </a:extLst>
          </p:cNvPr>
          <p:cNvPicPr>
            <a:picLocks noChangeAspect="1"/>
          </p:cNvPicPr>
          <p:nvPr/>
        </p:nvPicPr>
        <p:blipFill>
          <a:blip r:embed="rId5"/>
          <a:stretch>
            <a:fillRect/>
          </a:stretch>
        </p:blipFill>
        <p:spPr>
          <a:xfrm>
            <a:off x="2695006" y="2962672"/>
            <a:ext cx="714375" cy="714375"/>
          </a:xfrm>
          <a:prstGeom prst="rect">
            <a:avLst/>
          </a:prstGeom>
        </p:spPr>
      </p:pic>
      <p:pic>
        <p:nvPicPr>
          <p:cNvPr id="11" name="Picture 10">
            <a:extLst>
              <a:ext uri="{FF2B5EF4-FFF2-40B4-BE49-F238E27FC236}">
                <a16:creationId xmlns:a16="http://schemas.microsoft.com/office/drawing/2014/main" id="{91CCC780-AC6B-1945-89BB-15FEADCB7CD8}"/>
              </a:ext>
            </a:extLst>
          </p:cNvPr>
          <p:cNvPicPr>
            <a:picLocks noChangeAspect="1"/>
          </p:cNvPicPr>
          <p:nvPr/>
        </p:nvPicPr>
        <p:blipFill>
          <a:blip r:embed="rId6">
            <a:biLevel thresh="75000"/>
          </a:blip>
          <a:stretch>
            <a:fillRect/>
          </a:stretch>
        </p:blipFill>
        <p:spPr>
          <a:xfrm>
            <a:off x="7635829" y="424174"/>
            <a:ext cx="714375" cy="714375"/>
          </a:xfrm>
          <a:prstGeom prst="rect">
            <a:avLst/>
          </a:prstGeom>
        </p:spPr>
      </p:pic>
      <p:pic>
        <p:nvPicPr>
          <p:cNvPr id="13" name="Picture 12">
            <a:extLst>
              <a:ext uri="{FF2B5EF4-FFF2-40B4-BE49-F238E27FC236}">
                <a16:creationId xmlns:a16="http://schemas.microsoft.com/office/drawing/2014/main" id="{8808C272-0EA2-69B0-93AD-81A96AF6455B}"/>
              </a:ext>
            </a:extLst>
          </p:cNvPr>
          <p:cNvPicPr>
            <a:picLocks noChangeAspect="1"/>
          </p:cNvPicPr>
          <p:nvPr/>
        </p:nvPicPr>
        <p:blipFill>
          <a:blip r:embed="rId7">
            <a:biLevel thresh="75000"/>
          </a:blip>
          <a:stretch>
            <a:fillRect/>
          </a:stretch>
        </p:blipFill>
        <p:spPr>
          <a:xfrm>
            <a:off x="6594893" y="424174"/>
            <a:ext cx="714375" cy="714375"/>
          </a:xfrm>
          <a:prstGeom prst="rect">
            <a:avLst/>
          </a:prstGeom>
        </p:spPr>
      </p:pic>
      <p:pic>
        <p:nvPicPr>
          <p:cNvPr id="15" name="Picture 14">
            <a:extLst>
              <a:ext uri="{FF2B5EF4-FFF2-40B4-BE49-F238E27FC236}">
                <a16:creationId xmlns:a16="http://schemas.microsoft.com/office/drawing/2014/main" id="{18BFFE98-6C91-C33F-F858-FDA8613C4013}"/>
              </a:ext>
            </a:extLst>
          </p:cNvPr>
          <p:cNvPicPr>
            <a:picLocks noChangeAspect="1"/>
          </p:cNvPicPr>
          <p:nvPr/>
        </p:nvPicPr>
        <p:blipFill>
          <a:blip r:embed="rId5"/>
          <a:stretch>
            <a:fillRect/>
          </a:stretch>
        </p:blipFill>
        <p:spPr>
          <a:xfrm>
            <a:off x="4002832" y="2954601"/>
            <a:ext cx="714375" cy="714375"/>
          </a:xfrm>
          <a:prstGeom prst="rect">
            <a:avLst/>
          </a:prstGeom>
        </p:spPr>
      </p:pic>
      <p:cxnSp>
        <p:nvCxnSpPr>
          <p:cNvPr id="18" name="Straight Arrow Connector 17">
            <a:extLst>
              <a:ext uri="{FF2B5EF4-FFF2-40B4-BE49-F238E27FC236}">
                <a16:creationId xmlns:a16="http://schemas.microsoft.com/office/drawing/2014/main" id="{F60636B6-12AE-E23A-2713-6494462DA958}"/>
              </a:ext>
            </a:extLst>
          </p:cNvPr>
          <p:cNvCxnSpPr>
            <a:stCxn id="10" idx="3"/>
            <a:endCxn id="15" idx="1"/>
          </p:cNvCxnSpPr>
          <p:nvPr/>
        </p:nvCxnSpPr>
        <p:spPr>
          <a:xfrm flipV="1">
            <a:off x="3409381" y="3311789"/>
            <a:ext cx="593451" cy="8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Flowchart: Predefined Process 18">
            <a:extLst>
              <a:ext uri="{FF2B5EF4-FFF2-40B4-BE49-F238E27FC236}">
                <a16:creationId xmlns:a16="http://schemas.microsoft.com/office/drawing/2014/main" id="{43E783D9-33F1-3890-24ED-11DC910DF4CA}"/>
              </a:ext>
            </a:extLst>
          </p:cNvPr>
          <p:cNvSpPr/>
          <p:nvPr/>
        </p:nvSpPr>
        <p:spPr>
          <a:xfrm>
            <a:off x="2677619" y="6991423"/>
            <a:ext cx="749149" cy="576064"/>
          </a:xfrm>
          <a:prstGeom prst="flowChartPredefined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CR*</a:t>
            </a:r>
          </a:p>
          <a:p>
            <a:pPr algn="ctr"/>
            <a:r>
              <a:rPr lang="en-CA" sz="1400" dirty="0">
                <a:solidFill>
                  <a:schemeClr val="tx1"/>
                </a:solidFill>
              </a:rPr>
              <a:t>POS</a:t>
            </a:r>
          </a:p>
        </p:txBody>
      </p:sp>
      <p:cxnSp>
        <p:nvCxnSpPr>
          <p:cNvPr id="25" name="Straight Arrow Connector 24">
            <a:extLst>
              <a:ext uri="{FF2B5EF4-FFF2-40B4-BE49-F238E27FC236}">
                <a16:creationId xmlns:a16="http://schemas.microsoft.com/office/drawing/2014/main" id="{EFB19429-758E-8797-165E-9EAAB5FF290D}"/>
              </a:ext>
            </a:extLst>
          </p:cNvPr>
          <p:cNvCxnSpPr>
            <a:cxnSpLocks/>
          </p:cNvCxnSpPr>
          <p:nvPr/>
        </p:nvCxnSpPr>
        <p:spPr>
          <a:xfrm>
            <a:off x="10253857" y="3732898"/>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Arrow: Left-Right-Up 22">
            <a:extLst>
              <a:ext uri="{FF2B5EF4-FFF2-40B4-BE49-F238E27FC236}">
                <a16:creationId xmlns:a16="http://schemas.microsoft.com/office/drawing/2014/main" id="{5E497CDF-2D9E-F4CD-6B33-511FF6B9EE01}"/>
              </a:ext>
            </a:extLst>
          </p:cNvPr>
          <p:cNvSpPr/>
          <p:nvPr/>
        </p:nvSpPr>
        <p:spPr>
          <a:xfrm rot="5400000">
            <a:off x="10134298" y="4319240"/>
            <a:ext cx="508967" cy="504056"/>
          </a:xfrm>
          <a:prstGeom prst="leftRightUp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27" name="Graphic 26" descr="Cube with solid fill">
            <a:extLst>
              <a:ext uri="{FF2B5EF4-FFF2-40B4-BE49-F238E27FC236}">
                <a16:creationId xmlns:a16="http://schemas.microsoft.com/office/drawing/2014/main" id="{04A55276-849B-69A7-B4EA-9603A4EF317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419656" y="2708159"/>
            <a:ext cx="804229" cy="804229"/>
          </a:xfrm>
          <a:prstGeom prst="rect">
            <a:avLst/>
          </a:prstGeom>
        </p:spPr>
      </p:pic>
      <p:cxnSp>
        <p:nvCxnSpPr>
          <p:cNvPr id="29" name="Connector: Elbow 28">
            <a:extLst>
              <a:ext uri="{FF2B5EF4-FFF2-40B4-BE49-F238E27FC236}">
                <a16:creationId xmlns:a16="http://schemas.microsoft.com/office/drawing/2014/main" id="{C9D69AA6-32FB-C173-7691-5FB4B0C2570D}"/>
              </a:ext>
            </a:extLst>
          </p:cNvPr>
          <p:cNvCxnSpPr>
            <a:cxnSpLocks/>
            <a:stCxn id="23" idx="0"/>
          </p:cNvCxnSpPr>
          <p:nvPr/>
        </p:nvCxnSpPr>
        <p:spPr>
          <a:xfrm flipV="1">
            <a:off x="10640810" y="3732896"/>
            <a:ext cx="1180961" cy="8383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318F2D1-26AC-28F4-D265-16C4A632C135}"/>
              </a:ext>
            </a:extLst>
          </p:cNvPr>
          <p:cNvCxnSpPr>
            <a:cxnSpLocks/>
          </p:cNvCxnSpPr>
          <p:nvPr/>
        </p:nvCxnSpPr>
        <p:spPr>
          <a:xfrm>
            <a:off x="7991203" y="3732898"/>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790EB48-4091-E5B2-8D0B-BA56428E09B9}"/>
              </a:ext>
            </a:extLst>
          </p:cNvPr>
          <p:cNvCxnSpPr>
            <a:cxnSpLocks/>
          </p:cNvCxnSpPr>
          <p:nvPr/>
        </p:nvCxnSpPr>
        <p:spPr>
          <a:xfrm>
            <a:off x="5483864" y="3395396"/>
            <a:ext cx="0" cy="160020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2AC847C-41B5-2467-4889-5317285AC57F}"/>
              </a:ext>
            </a:extLst>
          </p:cNvPr>
          <p:cNvCxnSpPr>
            <a:cxnSpLocks/>
          </p:cNvCxnSpPr>
          <p:nvPr/>
        </p:nvCxnSpPr>
        <p:spPr>
          <a:xfrm>
            <a:off x="4281506" y="3934412"/>
            <a:ext cx="2940" cy="10611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2539EEE-4EB2-BC28-8C61-867447A9B4A4}"/>
              </a:ext>
            </a:extLst>
          </p:cNvPr>
          <p:cNvCxnSpPr>
            <a:cxnSpLocks/>
            <a:stCxn id="22" idx="1"/>
            <a:endCxn id="24" idx="2"/>
          </p:cNvCxnSpPr>
          <p:nvPr/>
        </p:nvCxnSpPr>
        <p:spPr>
          <a:xfrm>
            <a:off x="10843588" y="5175617"/>
            <a:ext cx="360155" cy="12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995D839-03FB-D378-23F1-F8DFAB194D89}"/>
              </a:ext>
            </a:extLst>
          </p:cNvPr>
          <p:cNvCxnSpPr>
            <a:cxnSpLocks/>
            <a:stCxn id="22" idx="4"/>
            <a:endCxn id="71" idx="0"/>
          </p:cNvCxnSpPr>
          <p:nvPr/>
        </p:nvCxnSpPr>
        <p:spPr>
          <a:xfrm flipH="1">
            <a:off x="7273703" y="5355636"/>
            <a:ext cx="5490" cy="163948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Flowchart: Predefined Process 70">
            <a:extLst>
              <a:ext uri="{FF2B5EF4-FFF2-40B4-BE49-F238E27FC236}">
                <a16:creationId xmlns:a16="http://schemas.microsoft.com/office/drawing/2014/main" id="{FA30BCB6-2729-AAF8-AD82-444ACE07FC09}"/>
              </a:ext>
            </a:extLst>
          </p:cNvPr>
          <p:cNvSpPr/>
          <p:nvPr/>
        </p:nvSpPr>
        <p:spPr>
          <a:xfrm>
            <a:off x="6685346" y="6995121"/>
            <a:ext cx="1176713" cy="576063"/>
          </a:xfrm>
          <a:prstGeom prst="flowChartPredefinedProcess">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POS</a:t>
            </a:r>
          </a:p>
          <a:p>
            <a:pPr algn="ctr"/>
            <a:r>
              <a:rPr lang="en-CA" sz="1400" dirty="0">
                <a:solidFill>
                  <a:schemeClr val="tx1"/>
                </a:solidFill>
              </a:rPr>
              <a:t>Solution</a:t>
            </a:r>
          </a:p>
        </p:txBody>
      </p:sp>
      <p:cxnSp>
        <p:nvCxnSpPr>
          <p:cNvPr id="103" name="Straight Arrow Connector 102">
            <a:extLst>
              <a:ext uri="{FF2B5EF4-FFF2-40B4-BE49-F238E27FC236}">
                <a16:creationId xmlns:a16="http://schemas.microsoft.com/office/drawing/2014/main" id="{E3ED6789-7596-8FB4-EAB0-1486DE4B2853}"/>
              </a:ext>
            </a:extLst>
          </p:cNvPr>
          <p:cNvCxnSpPr>
            <a:cxnSpLocks/>
          </p:cNvCxnSpPr>
          <p:nvPr/>
        </p:nvCxnSpPr>
        <p:spPr>
          <a:xfrm>
            <a:off x="6941163" y="3711920"/>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 name="Flowchart: Predefined Process 106">
            <a:extLst>
              <a:ext uri="{FF2B5EF4-FFF2-40B4-BE49-F238E27FC236}">
                <a16:creationId xmlns:a16="http://schemas.microsoft.com/office/drawing/2014/main" id="{87AB5858-C939-5112-1726-476A66608F60}"/>
              </a:ext>
            </a:extLst>
          </p:cNvPr>
          <p:cNvSpPr/>
          <p:nvPr/>
        </p:nvSpPr>
        <p:spPr>
          <a:xfrm>
            <a:off x="8874795" y="7048755"/>
            <a:ext cx="1176709" cy="461399"/>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CCG</a:t>
            </a:r>
          </a:p>
          <a:p>
            <a:pPr algn="ctr"/>
            <a:r>
              <a:rPr lang="en-CA" sz="1400" dirty="0">
                <a:solidFill>
                  <a:schemeClr val="tx1"/>
                </a:solidFill>
              </a:rPr>
              <a:t>Engine </a:t>
            </a:r>
          </a:p>
        </p:txBody>
      </p:sp>
      <p:pic>
        <p:nvPicPr>
          <p:cNvPr id="17" name="Picture 16">
            <a:extLst>
              <a:ext uri="{FF2B5EF4-FFF2-40B4-BE49-F238E27FC236}">
                <a16:creationId xmlns:a16="http://schemas.microsoft.com/office/drawing/2014/main" id="{6F21BA43-B257-6703-7365-F3AB72DB8E22}"/>
              </a:ext>
            </a:extLst>
          </p:cNvPr>
          <p:cNvPicPr>
            <a:picLocks noChangeAspect="1"/>
          </p:cNvPicPr>
          <p:nvPr/>
        </p:nvPicPr>
        <p:blipFill>
          <a:blip r:embed="rId4"/>
          <a:stretch>
            <a:fillRect/>
          </a:stretch>
        </p:blipFill>
        <p:spPr>
          <a:xfrm>
            <a:off x="1776289" y="2407870"/>
            <a:ext cx="714375" cy="714375"/>
          </a:xfrm>
          <a:prstGeom prst="rect">
            <a:avLst/>
          </a:prstGeom>
        </p:spPr>
      </p:pic>
      <p:cxnSp>
        <p:nvCxnSpPr>
          <p:cNvPr id="35" name="Straight Connector 34">
            <a:extLst>
              <a:ext uri="{FF2B5EF4-FFF2-40B4-BE49-F238E27FC236}">
                <a16:creationId xmlns:a16="http://schemas.microsoft.com/office/drawing/2014/main" id="{81FECFEE-41B1-739D-57ED-84E16FDE5541}"/>
              </a:ext>
            </a:extLst>
          </p:cNvPr>
          <p:cNvCxnSpPr>
            <a:cxnSpLocks/>
            <a:stCxn id="17" idx="3"/>
            <a:endCxn id="6" idx="1"/>
          </p:cNvCxnSpPr>
          <p:nvPr/>
        </p:nvCxnSpPr>
        <p:spPr>
          <a:xfrm>
            <a:off x="2490664" y="2765058"/>
            <a:ext cx="2597993" cy="771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Cylinder 23">
            <a:extLst>
              <a:ext uri="{FF2B5EF4-FFF2-40B4-BE49-F238E27FC236}">
                <a16:creationId xmlns:a16="http://schemas.microsoft.com/office/drawing/2014/main" id="{5B5EC9B1-1C38-AC14-B875-6B55DF907A84}"/>
              </a:ext>
            </a:extLst>
          </p:cNvPr>
          <p:cNvSpPr/>
          <p:nvPr/>
        </p:nvSpPr>
        <p:spPr>
          <a:xfrm>
            <a:off x="11203743" y="4957572"/>
            <a:ext cx="441491" cy="438617"/>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34" name="Straight Arrow Connector 33">
            <a:extLst>
              <a:ext uri="{FF2B5EF4-FFF2-40B4-BE49-F238E27FC236}">
                <a16:creationId xmlns:a16="http://schemas.microsoft.com/office/drawing/2014/main" id="{29752DA4-A6B7-5932-7552-0413906FE926}"/>
              </a:ext>
            </a:extLst>
          </p:cNvPr>
          <p:cNvCxnSpPr>
            <a:cxnSpLocks/>
            <a:stCxn id="71" idx="3"/>
            <a:endCxn id="107" idx="1"/>
          </p:cNvCxnSpPr>
          <p:nvPr/>
        </p:nvCxnSpPr>
        <p:spPr>
          <a:xfrm flipV="1">
            <a:off x="7862059" y="7279455"/>
            <a:ext cx="1012736" cy="369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6B54D8AF-584B-11FA-B3F9-927F3131A279}"/>
              </a:ext>
            </a:extLst>
          </p:cNvPr>
          <p:cNvPicPr>
            <a:picLocks noChangeAspect="1"/>
          </p:cNvPicPr>
          <p:nvPr/>
        </p:nvPicPr>
        <p:blipFill>
          <a:blip r:embed="rId6"/>
          <a:stretch>
            <a:fillRect/>
          </a:stretch>
        </p:blipFill>
        <p:spPr>
          <a:xfrm>
            <a:off x="8692319" y="2765058"/>
            <a:ext cx="714375" cy="714375"/>
          </a:xfrm>
          <a:prstGeom prst="rect">
            <a:avLst/>
          </a:prstGeom>
        </p:spPr>
      </p:pic>
      <p:cxnSp>
        <p:nvCxnSpPr>
          <p:cNvPr id="50" name="Straight Arrow Connector 49">
            <a:extLst>
              <a:ext uri="{FF2B5EF4-FFF2-40B4-BE49-F238E27FC236}">
                <a16:creationId xmlns:a16="http://schemas.microsoft.com/office/drawing/2014/main" id="{A5010169-9854-8CBC-1C77-A5845D16DF74}"/>
              </a:ext>
            </a:extLst>
          </p:cNvPr>
          <p:cNvCxnSpPr>
            <a:cxnSpLocks/>
          </p:cNvCxnSpPr>
          <p:nvPr/>
        </p:nvCxnSpPr>
        <p:spPr>
          <a:xfrm>
            <a:off x="9049505" y="3744870"/>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3688F0F2-6EEF-BB63-452A-64CAC9C26C38}"/>
              </a:ext>
            </a:extLst>
          </p:cNvPr>
          <p:cNvCxnSpPr>
            <a:cxnSpLocks/>
            <a:stCxn id="27" idx="0"/>
            <a:endCxn id="138" idx="0"/>
          </p:cNvCxnSpPr>
          <p:nvPr/>
        </p:nvCxnSpPr>
        <p:spPr>
          <a:xfrm rot="16200000" flipV="1">
            <a:off x="9336066" y="222453"/>
            <a:ext cx="2283985" cy="2687427"/>
          </a:xfrm>
          <a:prstGeom prst="bentConnector3">
            <a:avLst>
              <a:gd name="adj1" fmla="val 11000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DC2E8449-9D5C-1F8A-4F41-9D7D8DC0F47F}"/>
              </a:ext>
            </a:extLst>
          </p:cNvPr>
          <p:cNvCxnSpPr>
            <a:cxnSpLocks/>
            <a:stCxn id="19" idx="3"/>
            <a:endCxn id="71" idx="1"/>
          </p:cNvCxnSpPr>
          <p:nvPr/>
        </p:nvCxnSpPr>
        <p:spPr>
          <a:xfrm>
            <a:off x="3426768" y="7279455"/>
            <a:ext cx="3258578" cy="3698"/>
          </a:xfrm>
          <a:prstGeom prst="straightConnector1">
            <a:avLst/>
          </a:prstGeom>
          <a:ln>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6AAA6C8F-58F3-BA26-F62E-319C924575B8}"/>
              </a:ext>
            </a:extLst>
          </p:cNvPr>
          <p:cNvSpPr txBox="1"/>
          <p:nvPr/>
        </p:nvSpPr>
        <p:spPr>
          <a:xfrm>
            <a:off x="1824374" y="6471646"/>
            <a:ext cx="356188" cy="276999"/>
          </a:xfrm>
          <a:prstGeom prst="rect">
            <a:avLst/>
          </a:prstGeom>
          <a:noFill/>
        </p:spPr>
        <p:txBody>
          <a:bodyPr wrap="none" rtlCol="0">
            <a:spAutoFit/>
          </a:bodyPr>
          <a:lstStyle/>
          <a:p>
            <a:pPr algn="l"/>
            <a:r>
              <a:rPr lang="en-CA" sz="1200" dirty="0">
                <a:solidFill>
                  <a:schemeClr val="tx2"/>
                </a:solidFill>
                <a:highlight>
                  <a:srgbClr val="00FFFF"/>
                </a:highlight>
              </a:rPr>
              <a:t>(1)</a:t>
            </a:r>
          </a:p>
        </p:txBody>
      </p:sp>
      <p:sp>
        <p:nvSpPr>
          <p:cNvPr id="111" name="TextBox 110">
            <a:extLst>
              <a:ext uri="{FF2B5EF4-FFF2-40B4-BE49-F238E27FC236}">
                <a16:creationId xmlns:a16="http://schemas.microsoft.com/office/drawing/2014/main" id="{19C880B3-7C3F-5C3B-B592-5A08D3A9F450}"/>
              </a:ext>
            </a:extLst>
          </p:cNvPr>
          <p:cNvSpPr txBox="1"/>
          <p:nvPr/>
        </p:nvSpPr>
        <p:spPr>
          <a:xfrm>
            <a:off x="2586578" y="2529082"/>
            <a:ext cx="356188" cy="276999"/>
          </a:xfrm>
          <a:prstGeom prst="rect">
            <a:avLst/>
          </a:prstGeom>
          <a:noFill/>
        </p:spPr>
        <p:txBody>
          <a:bodyPr wrap="none" rtlCol="0">
            <a:spAutoFit/>
          </a:bodyPr>
          <a:lstStyle/>
          <a:p>
            <a:pPr algn="l"/>
            <a:r>
              <a:rPr lang="en-CA" sz="1200" dirty="0">
                <a:solidFill>
                  <a:schemeClr val="tx2"/>
                </a:solidFill>
                <a:highlight>
                  <a:srgbClr val="00FFFF"/>
                </a:highlight>
              </a:rPr>
              <a:t>(2)</a:t>
            </a:r>
          </a:p>
        </p:txBody>
      </p:sp>
      <p:sp>
        <p:nvSpPr>
          <p:cNvPr id="112" name="TextBox 111">
            <a:extLst>
              <a:ext uri="{FF2B5EF4-FFF2-40B4-BE49-F238E27FC236}">
                <a16:creationId xmlns:a16="http://schemas.microsoft.com/office/drawing/2014/main" id="{5EA31E3C-442B-85DB-C379-00C9BEBCD17D}"/>
              </a:ext>
            </a:extLst>
          </p:cNvPr>
          <p:cNvSpPr txBox="1"/>
          <p:nvPr/>
        </p:nvSpPr>
        <p:spPr>
          <a:xfrm>
            <a:off x="4932109"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(6)</a:t>
            </a:r>
          </a:p>
        </p:txBody>
      </p:sp>
      <p:sp>
        <p:nvSpPr>
          <p:cNvPr id="114" name="TextBox 113">
            <a:extLst>
              <a:ext uri="{FF2B5EF4-FFF2-40B4-BE49-F238E27FC236}">
                <a16:creationId xmlns:a16="http://schemas.microsoft.com/office/drawing/2014/main" id="{CCF46C27-32E2-7AB4-6AD5-7A85492EFE4D}"/>
              </a:ext>
            </a:extLst>
          </p:cNvPr>
          <p:cNvSpPr txBox="1"/>
          <p:nvPr/>
        </p:nvSpPr>
        <p:spPr>
          <a:xfrm>
            <a:off x="3625838" y="3058512"/>
            <a:ext cx="356188" cy="276999"/>
          </a:xfrm>
          <a:prstGeom prst="rect">
            <a:avLst/>
          </a:prstGeom>
          <a:noFill/>
        </p:spPr>
        <p:txBody>
          <a:bodyPr wrap="none" rtlCol="0">
            <a:spAutoFit/>
          </a:bodyPr>
          <a:lstStyle/>
          <a:p>
            <a:pPr algn="l"/>
            <a:r>
              <a:rPr lang="en-CA" sz="1200" dirty="0">
                <a:solidFill>
                  <a:schemeClr val="tx2"/>
                </a:solidFill>
                <a:highlight>
                  <a:srgbClr val="FFFF00"/>
                </a:highlight>
              </a:rPr>
              <a:t>(5)</a:t>
            </a:r>
          </a:p>
        </p:txBody>
      </p:sp>
      <p:sp>
        <p:nvSpPr>
          <p:cNvPr id="115" name="TextBox 114">
            <a:extLst>
              <a:ext uri="{FF2B5EF4-FFF2-40B4-BE49-F238E27FC236}">
                <a16:creationId xmlns:a16="http://schemas.microsoft.com/office/drawing/2014/main" id="{5967E469-23AB-E04C-8887-6B6338F6C58E}"/>
              </a:ext>
            </a:extLst>
          </p:cNvPr>
          <p:cNvSpPr txBox="1"/>
          <p:nvPr/>
        </p:nvSpPr>
        <p:spPr>
          <a:xfrm>
            <a:off x="6998306" y="5537816"/>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7" name="TextBox 116">
            <a:extLst>
              <a:ext uri="{FF2B5EF4-FFF2-40B4-BE49-F238E27FC236}">
                <a16:creationId xmlns:a16="http://schemas.microsoft.com/office/drawing/2014/main" id="{CD7D2C76-2FEB-9C47-EA49-49A2C27DD298}"/>
              </a:ext>
            </a:extLst>
          </p:cNvPr>
          <p:cNvSpPr txBox="1"/>
          <p:nvPr/>
        </p:nvSpPr>
        <p:spPr>
          <a:xfrm>
            <a:off x="3981316"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9" name="TextBox 118">
            <a:extLst>
              <a:ext uri="{FF2B5EF4-FFF2-40B4-BE49-F238E27FC236}">
                <a16:creationId xmlns:a16="http://schemas.microsoft.com/office/drawing/2014/main" id="{215E361D-101F-3CBE-230F-12ECFECB0009}"/>
              </a:ext>
            </a:extLst>
          </p:cNvPr>
          <p:cNvSpPr txBox="1"/>
          <p:nvPr/>
        </p:nvSpPr>
        <p:spPr>
          <a:xfrm>
            <a:off x="6998306"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0" name="TextBox 119">
            <a:extLst>
              <a:ext uri="{FF2B5EF4-FFF2-40B4-BE49-F238E27FC236}">
                <a16:creationId xmlns:a16="http://schemas.microsoft.com/office/drawing/2014/main" id="{35D939DE-A031-66B6-17F1-C7DB1BD45E16}"/>
              </a:ext>
            </a:extLst>
          </p:cNvPr>
          <p:cNvSpPr txBox="1"/>
          <p:nvPr/>
        </p:nvSpPr>
        <p:spPr>
          <a:xfrm>
            <a:off x="7252240"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1" name="TextBox 120">
            <a:extLst>
              <a:ext uri="{FF2B5EF4-FFF2-40B4-BE49-F238E27FC236}">
                <a16:creationId xmlns:a16="http://schemas.microsoft.com/office/drawing/2014/main" id="{6506D07C-27B0-9CA1-2AA8-2E4A09C335A8}"/>
              </a:ext>
            </a:extLst>
          </p:cNvPr>
          <p:cNvSpPr txBox="1"/>
          <p:nvPr/>
        </p:nvSpPr>
        <p:spPr>
          <a:xfrm>
            <a:off x="9963621"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2" name="TextBox 121">
            <a:extLst>
              <a:ext uri="{FF2B5EF4-FFF2-40B4-BE49-F238E27FC236}">
                <a16:creationId xmlns:a16="http://schemas.microsoft.com/office/drawing/2014/main" id="{9BD6C375-8DA3-B842-0556-BA8AAFA4661A}"/>
              </a:ext>
            </a:extLst>
          </p:cNvPr>
          <p:cNvSpPr txBox="1"/>
          <p:nvPr/>
        </p:nvSpPr>
        <p:spPr>
          <a:xfrm>
            <a:off x="10223293"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4" name="TextBox 123">
            <a:extLst>
              <a:ext uri="{FF2B5EF4-FFF2-40B4-BE49-F238E27FC236}">
                <a16:creationId xmlns:a16="http://schemas.microsoft.com/office/drawing/2014/main" id="{2C2D7D8B-09B7-5873-826F-5D0AC59AF883}"/>
              </a:ext>
            </a:extLst>
          </p:cNvPr>
          <p:cNvSpPr txBox="1"/>
          <p:nvPr/>
        </p:nvSpPr>
        <p:spPr>
          <a:xfrm>
            <a:off x="6919760" y="5998528"/>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5" name="TextBox 124">
            <a:extLst>
              <a:ext uri="{FF2B5EF4-FFF2-40B4-BE49-F238E27FC236}">
                <a16:creationId xmlns:a16="http://schemas.microsoft.com/office/drawing/2014/main" id="{D6E39F98-5148-017C-0A18-0E76DACD3E67}"/>
              </a:ext>
            </a:extLst>
          </p:cNvPr>
          <p:cNvSpPr txBox="1"/>
          <p:nvPr/>
        </p:nvSpPr>
        <p:spPr>
          <a:xfrm>
            <a:off x="5118663"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6" name="TextBox 125">
            <a:extLst>
              <a:ext uri="{FF2B5EF4-FFF2-40B4-BE49-F238E27FC236}">
                <a16:creationId xmlns:a16="http://schemas.microsoft.com/office/drawing/2014/main" id="{36AAED75-E794-B736-A9BE-46E460E8ED1A}"/>
              </a:ext>
            </a:extLst>
          </p:cNvPr>
          <p:cNvSpPr txBox="1"/>
          <p:nvPr/>
        </p:nvSpPr>
        <p:spPr>
          <a:xfrm>
            <a:off x="6579350"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7" name="TextBox 126">
            <a:extLst>
              <a:ext uri="{FF2B5EF4-FFF2-40B4-BE49-F238E27FC236}">
                <a16:creationId xmlns:a16="http://schemas.microsoft.com/office/drawing/2014/main" id="{37C05399-E279-5E8D-0EA7-909A6611CCC3}"/>
              </a:ext>
            </a:extLst>
          </p:cNvPr>
          <p:cNvSpPr txBox="1"/>
          <p:nvPr/>
        </p:nvSpPr>
        <p:spPr>
          <a:xfrm>
            <a:off x="7611712"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8" name="TextBox 127">
            <a:extLst>
              <a:ext uri="{FF2B5EF4-FFF2-40B4-BE49-F238E27FC236}">
                <a16:creationId xmlns:a16="http://schemas.microsoft.com/office/drawing/2014/main" id="{6D7B89FA-BBDC-C4A5-C7D0-9E28D962367C}"/>
              </a:ext>
            </a:extLst>
          </p:cNvPr>
          <p:cNvSpPr txBox="1"/>
          <p:nvPr/>
        </p:nvSpPr>
        <p:spPr>
          <a:xfrm>
            <a:off x="8687735"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9" name="TextBox 128">
            <a:extLst>
              <a:ext uri="{FF2B5EF4-FFF2-40B4-BE49-F238E27FC236}">
                <a16:creationId xmlns:a16="http://schemas.microsoft.com/office/drawing/2014/main" id="{3B29C7F2-60A7-B5ED-2B67-490083E19081}"/>
              </a:ext>
            </a:extLst>
          </p:cNvPr>
          <p:cNvSpPr txBox="1"/>
          <p:nvPr/>
        </p:nvSpPr>
        <p:spPr>
          <a:xfrm>
            <a:off x="7227389" y="5998528"/>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0" name="TextBox 129">
            <a:extLst>
              <a:ext uri="{FF2B5EF4-FFF2-40B4-BE49-F238E27FC236}">
                <a16:creationId xmlns:a16="http://schemas.microsoft.com/office/drawing/2014/main" id="{23B3A5A1-7475-8567-C77D-6A29E1264BF1}"/>
              </a:ext>
            </a:extLst>
          </p:cNvPr>
          <p:cNvSpPr txBox="1"/>
          <p:nvPr/>
        </p:nvSpPr>
        <p:spPr>
          <a:xfrm>
            <a:off x="5441222" y="4082817"/>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1" name="TextBox 130">
            <a:extLst>
              <a:ext uri="{FF2B5EF4-FFF2-40B4-BE49-F238E27FC236}">
                <a16:creationId xmlns:a16="http://schemas.microsoft.com/office/drawing/2014/main" id="{5CBDF021-2106-0228-4F84-7D9B60A7C2B8}"/>
              </a:ext>
            </a:extLst>
          </p:cNvPr>
          <p:cNvSpPr txBox="1"/>
          <p:nvPr/>
        </p:nvSpPr>
        <p:spPr>
          <a:xfrm>
            <a:off x="6919760" y="6225091"/>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2" name="TextBox 131">
            <a:extLst>
              <a:ext uri="{FF2B5EF4-FFF2-40B4-BE49-F238E27FC236}">
                <a16:creationId xmlns:a16="http://schemas.microsoft.com/office/drawing/2014/main" id="{67284180-C0B6-AB21-E278-291448A80E8A}"/>
              </a:ext>
            </a:extLst>
          </p:cNvPr>
          <p:cNvSpPr txBox="1"/>
          <p:nvPr/>
        </p:nvSpPr>
        <p:spPr>
          <a:xfrm>
            <a:off x="11766252" y="4082817"/>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3" name="TextBox 132">
            <a:extLst>
              <a:ext uri="{FF2B5EF4-FFF2-40B4-BE49-F238E27FC236}">
                <a16:creationId xmlns:a16="http://schemas.microsoft.com/office/drawing/2014/main" id="{F6894616-C0B5-62D4-D491-23EE30FFAE55}"/>
              </a:ext>
            </a:extLst>
          </p:cNvPr>
          <p:cNvSpPr txBox="1"/>
          <p:nvPr/>
        </p:nvSpPr>
        <p:spPr>
          <a:xfrm>
            <a:off x="6508579" y="179282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4" name="TextBox 133">
            <a:extLst>
              <a:ext uri="{FF2B5EF4-FFF2-40B4-BE49-F238E27FC236}">
                <a16:creationId xmlns:a16="http://schemas.microsoft.com/office/drawing/2014/main" id="{8629A113-26A9-AB44-8201-307F38CCF943}"/>
              </a:ext>
            </a:extLst>
          </p:cNvPr>
          <p:cNvSpPr txBox="1"/>
          <p:nvPr/>
        </p:nvSpPr>
        <p:spPr>
          <a:xfrm>
            <a:off x="7597844" y="179282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5" name="TextBox 134">
            <a:extLst>
              <a:ext uri="{FF2B5EF4-FFF2-40B4-BE49-F238E27FC236}">
                <a16:creationId xmlns:a16="http://schemas.microsoft.com/office/drawing/2014/main" id="{84466B23-B5C1-2E04-7FC6-76E26D1C578B}"/>
              </a:ext>
            </a:extLst>
          </p:cNvPr>
          <p:cNvSpPr txBox="1"/>
          <p:nvPr/>
        </p:nvSpPr>
        <p:spPr>
          <a:xfrm>
            <a:off x="11439242"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8" name="Flowchart: Multidocument 137">
            <a:extLst>
              <a:ext uri="{FF2B5EF4-FFF2-40B4-BE49-F238E27FC236}">
                <a16:creationId xmlns:a16="http://schemas.microsoft.com/office/drawing/2014/main" id="{5EE67405-D422-AB24-B4DA-06E57BB5C518}"/>
              </a:ext>
            </a:extLst>
          </p:cNvPr>
          <p:cNvSpPr/>
          <p:nvPr/>
        </p:nvSpPr>
        <p:spPr>
          <a:xfrm>
            <a:off x="8728010" y="424174"/>
            <a:ext cx="714375" cy="714375"/>
          </a:xfrm>
          <a:prstGeom prst="flowChartMultidocumen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ORG</a:t>
            </a:r>
          </a:p>
        </p:txBody>
      </p:sp>
      <p:cxnSp>
        <p:nvCxnSpPr>
          <p:cNvPr id="139" name="Straight Arrow Connector 138">
            <a:extLst>
              <a:ext uri="{FF2B5EF4-FFF2-40B4-BE49-F238E27FC236}">
                <a16:creationId xmlns:a16="http://schemas.microsoft.com/office/drawing/2014/main" id="{643FDEFB-3EE9-F50E-1CCD-AC3D8FD65F71}"/>
              </a:ext>
            </a:extLst>
          </p:cNvPr>
          <p:cNvCxnSpPr>
            <a:cxnSpLocks/>
            <a:stCxn id="138" idx="2"/>
            <a:endCxn id="48" idx="0"/>
          </p:cNvCxnSpPr>
          <p:nvPr/>
        </p:nvCxnSpPr>
        <p:spPr>
          <a:xfrm>
            <a:off x="9035522" y="1111495"/>
            <a:ext cx="13985" cy="16535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1F54BD45-4D8A-3394-42F4-8E9A8884065D}"/>
              </a:ext>
            </a:extLst>
          </p:cNvPr>
          <p:cNvSpPr txBox="1"/>
          <p:nvPr/>
        </p:nvSpPr>
        <p:spPr>
          <a:xfrm>
            <a:off x="8666219"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47" name="TextBox 146">
            <a:extLst>
              <a:ext uri="{FF2B5EF4-FFF2-40B4-BE49-F238E27FC236}">
                <a16:creationId xmlns:a16="http://schemas.microsoft.com/office/drawing/2014/main" id="{4AFA30EE-FE3D-B04C-5E2C-9F6675A40C8F}"/>
              </a:ext>
            </a:extLst>
          </p:cNvPr>
          <p:cNvSpPr txBox="1"/>
          <p:nvPr/>
        </p:nvSpPr>
        <p:spPr>
          <a:xfrm>
            <a:off x="11463690" y="4082817"/>
            <a:ext cx="433132" cy="276999"/>
          </a:xfrm>
          <a:prstGeom prst="rect">
            <a:avLst/>
          </a:prstGeom>
          <a:noFill/>
        </p:spPr>
        <p:txBody>
          <a:bodyPr wrap="none" rtlCol="0">
            <a:spAutoFit/>
          </a:bodyPr>
          <a:lstStyle/>
          <a:p>
            <a:pPr algn="l"/>
            <a:r>
              <a:rPr lang="en-CA" sz="1200" dirty="0">
                <a:solidFill>
                  <a:schemeClr val="tx2"/>
                </a:solidFill>
                <a:highlight>
                  <a:srgbClr val="00FF00"/>
                </a:highlight>
              </a:rPr>
              <a:t>(9*)</a:t>
            </a:r>
          </a:p>
        </p:txBody>
      </p:sp>
      <p:sp>
        <p:nvSpPr>
          <p:cNvPr id="5" name="Cylinder 4">
            <a:extLst>
              <a:ext uri="{FF2B5EF4-FFF2-40B4-BE49-F238E27FC236}">
                <a16:creationId xmlns:a16="http://schemas.microsoft.com/office/drawing/2014/main" id="{F9434BC4-01E2-2323-6343-7A99671C1900}"/>
              </a:ext>
            </a:extLst>
          </p:cNvPr>
          <p:cNvSpPr/>
          <p:nvPr/>
        </p:nvSpPr>
        <p:spPr>
          <a:xfrm rot="5400000">
            <a:off x="2624498" y="4015285"/>
            <a:ext cx="360038" cy="2320663"/>
          </a:xfrm>
          <a:prstGeom prst="can">
            <a:avLst/>
          </a:prstGeom>
          <a:solidFill>
            <a:schemeClr val="bg1"/>
          </a:solidFill>
          <a:ln>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CA" sz="1600" b="1" dirty="0">
              <a:solidFill>
                <a:schemeClr val="accent5"/>
              </a:solidFill>
            </a:endParaRPr>
          </a:p>
        </p:txBody>
      </p:sp>
      <p:sp>
        <p:nvSpPr>
          <p:cNvPr id="22" name="Cylinder 21">
            <a:extLst>
              <a:ext uri="{FF2B5EF4-FFF2-40B4-BE49-F238E27FC236}">
                <a16:creationId xmlns:a16="http://schemas.microsoft.com/office/drawing/2014/main" id="{440DAB25-F8E5-2322-AB7A-7CE8C7E74ED1}"/>
              </a:ext>
            </a:extLst>
          </p:cNvPr>
          <p:cNvSpPr/>
          <p:nvPr/>
        </p:nvSpPr>
        <p:spPr>
          <a:xfrm rot="5400000">
            <a:off x="7099174" y="1611222"/>
            <a:ext cx="360038" cy="7128789"/>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1600" b="1" dirty="0">
                <a:solidFill>
                  <a:schemeClr val="accent5"/>
                </a:solidFill>
              </a:rPr>
              <a:t>Interoperability Layer</a:t>
            </a:r>
          </a:p>
        </p:txBody>
      </p:sp>
      <p:cxnSp>
        <p:nvCxnSpPr>
          <p:cNvPr id="21" name="Straight Arrow Connector 20">
            <a:extLst>
              <a:ext uri="{FF2B5EF4-FFF2-40B4-BE49-F238E27FC236}">
                <a16:creationId xmlns:a16="http://schemas.microsoft.com/office/drawing/2014/main" id="{07F4B31B-761C-A87A-51E4-2B564E80CCCF}"/>
              </a:ext>
            </a:extLst>
          </p:cNvPr>
          <p:cNvCxnSpPr>
            <a:cxnSpLocks/>
            <a:endCxn id="19" idx="0"/>
          </p:cNvCxnSpPr>
          <p:nvPr/>
        </p:nvCxnSpPr>
        <p:spPr>
          <a:xfrm>
            <a:off x="3052194" y="3942482"/>
            <a:ext cx="0" cy="304894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F8E32E10-1897-63EF-158E-68CC20AEC8E7}"/>
              </a:ext>
            </a:extLst>
          </p:cNvPr>
          <p:cNvCxnSpPr>
            <a:cxnSpLocks/>
            <a:stCxn id="71" idx="2"/>
          </p:cNvCxnSpPr>
          <p:nvPr/>
        </p:nvCxnSpPr>
        <p:spPr>
          <a:xfrm rot="5400000" flipH="1">
            <a:off x="2581436" y="2878917"/>
            <a:ext cx="4244308" cy="5140227"/>
          </a:xfrm>
          <a:prstGeom prst="bentConnector3">
            <a:avLst>
              <a:gd name="adj1" fmla="val -5386"/>
            </a:avLst>
          </a:prstGeom>
          <a:ln>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F4708B7-9F49-D415-F65F-A524FFACE3A6}"/>
              </a:ext>
            </a:extLst>
          </p:cNvPr>
          <p:cNvPicPr>
            <a:picLocks noChangeAspect="1"/>
          </p:cNvPicPr>
          <p:nvPr/>
        </p:nvPicPr>
        <p:blipFill>
          <a:blip r:embed="rId6"/>
          <a:stretch>
            <a:fillRect/>
          </a:stretch>
        </p:blipFill>
        <p:spPr>
          <a:xfrm>
            <a:off x="7635829" y="2771493"/>
            <a:ext cx="714375" cy="714375"/>
          </a:xfrm>
          <a:prstGeom prst="rect">
            <a:avLst/>
          </a:prstGeom>
        </p:spPr>
      </p:pic>
      <p:pic>
        <p:nvPicPr>
          <p:cNvPr id="3" name="Picture 2">
            <a:extLst>
              <a:ext uri="{FF2B5EF4-FFF2-40B4-BE49-F238E27FC236}">
                <a16:creationId xmlns:a16="http://schemas.microsoft.com/office/drawing/2014/main" id="{26217503-0DEE-55D1-DBDA-890BCF7EACF8}"/>
              </a:ext>
            </a:extLst>
          </p:cNvPr>
          <p:cNvPicPr>
            <a:picLocks noChangeAspect="1"/>
          </p:cNvPicPr>
          <p:nvPr/>
        </p:nvPicPr>
        <p:blipFill>
          <a:blip r:embed="rId7"/>
          <a:stretch>
            <a:fillRect/>
          </a:stretch>
        </p:blipFill>
        <p:spPr>
          <a:xfrm>
            <a:off x="6594893" y="2771493"/>
            <a:ext cx="714375" cy="714375"/>
          </a:xfrm>
          <a:prstGeom prst="rect">
            <a:avLst/>
          </a:prstGeom>
        </p:spPr>
      </p:pic>
      <p:cxnSp>
        <p:nvCxnSpPr>
          <p:cNvPr id="26" name="Straight Arrow Connector 25">
            <a:extLst>
              <a:ext uri="{FF2B5EF4-FFF2-40B4-BE49-F238E27FC236}">
                <a16:creationId xmlns:a16="http://schemas.microsoft.com/office/drawing/2014/main" id="{1BBE1D8B-079F-8B61-8BFA-8907381D5474}"/>
              </a:ext>
            </a:extLst>
          </p:cNvPr>
          <p:cNvCxnSpPr>
            <a:cxnSpLocks/>
          </p:cNvCxnSpPr>
          <p:nvPr/>
        </p:nvCxnSpPr>
        <p:spPr>
          <a:xfrm>
            <a:off x="6938586" y="1407846"/>
            <a:ext cx="1" cy="13636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BD40C3F-65B2-01CD-BB9B-CF00645131C5}"/>
              </a:ext>
            </a:extLst>
          </p:cNvPr>
          <p:cNvCxnSpPr>
            <a:cxnSpLocks/>
            <a:stCxn id="53" idx="2"/>
            <a:endCxn id="2" idx="0"/>
          </p:cNvCxnSpPr>
          <p:nvPr/>
        </p:nvCxnSpPr>
        <p:spPr>
          <a:xfrm>
            <a:off x="7993016" y="1397394"/>
            <a:ext cx="1" cy="13740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D77BC254-FA12-BA50-D9B8-5AAA66A1AB06}"/>
              </a:ext>
            </a:extLst>
          </p:cNvPr>
          <p:cNvPicPr>
            <a:picLocks noChangeAspect="1"/>
          </p:cNvPicPr>
          <p:nvPr/>
        </p:nvPicPr>
        <p:blipFill>
          <a:blip r:embed="rId10"/>
          <a:stretch>
            <a:fillRect/>
          </a:stretch>
        </p:blipFill>
        <p:spPr>
          <a:xfrm>
            <a:off x="6511289" y="1121309"/>
            <a:ext cx="881582" cy="286537"/>
          </a:xfrm>
          <a:prstGeom prst="rect">
            <a:avLst/>
          </a:prstGeom>
        </p:spPr>
      </p:pic>
      <p:pic>
        <p:nvPicPr>
          <p:cNvPr id="53" name="Picture 52">
            <a:extLst>
              <a:ext uri="{FF2B5EF4-FFF2-40B4-BE49-F238E27FC236}">
                <a16:creationId xmlns:a16="http://schemas.microsoft.com/office/drawing/2014/main" id="{05723DB3-1A08-9918-FE28-553B92F2550A}"/>
              </a:ext>
            </a:extLst>
          </p:cNvPr>
          <p:cNvPicPr>
            <a:picLocks noChangeAspect="1"/>
          </p:cNvPicPr>
          <p:nvPr/>
        </p:nvPicPr>
        <p:blipFill>
          <a:blip r:embed="rId10"/>
          <a:stretch>
            <a:fillRect/>
          </a:stretch>
        </p:blipFill>
        <p:spPr>
          <a:xfrm>
            <a:off x="7552225" y="1110857"/>
            <a:ext cx="881582" cy="286537"/>
          </a:xfrm>
          <a:prstGeom prst="rect">
            <a:avLst/>
          </a:prstGeom>
        </p:spPr>
      </p:pic>
      <p:pic>
        <p:nvPicPr>
          <p:cNvPr id="58" name="Picture 57">
            <a:extLst>
              <a:ext uri="{FF2B5EF4-FFF2-40B4-BE49-F238E27FC236}">
                <a16:creationId xmlns:a16="http://schemas.microsoft.com/office/drawing/2014/main" id="{4A0659B7-4379-11DE-983E-C05A5F405FA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861478" y="1079192"/>
            <a:ext cx="169234" cy="256641"/>
          </a:xfrm>
          <a:prstGeom prst="rect">
            <a:avLst/>
          </a:prstGeom>
        </p:spPr>
      </p:pic>
      <p:pic>
        <p:nvPicPr>
          <p:cNvPr id="61" name="Picture 60">
            <a:extLst>
              <a:ext uri="{FF2B5EF4-FFF2-40B4-BE49-F238E27FC236}">
                <a16:creationId xmlns:a16="http://schemas.microsoft.com/office/drawing/2014/main" id="{53F77921-63B9-6982-BBD6-73C8D8393EB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902477" y="1079192"/>
            <a:ext cx="169234" cy="256641"/>
          </a:xfrm>
          <a:prstGeom prst="rect">
            <a:avLst/>
          </a:prstGeom>
        </p:spPr>
      </p:pic>
      <p:sp>
        <p:nvSpPr>
          <p:cNvPr id="62" name="TextBox 61">
            <a:extLst>
              <a:ext uri="{FF2B5EF4-FFF2-40B4-BE49-F238E27FC236}">
                <a16:creationId xmlns:a16="http://schemas.microsoft.com/office/drawing/2014/main" id="{2B6FF064-D2E1-71BE-9816-2523FE9892B5}"/>
              </a:ext>
            </a:extLst>
          </p:cNvPr>
          <p:cNvSpPr txBox="1"/>
          <p:nvPr/>
        </p:nvSpPr>
        <p:spPr>
          <a:xfrm>
            <a:off x="1217376" y="330372"/>
            <a:ext cx="4851008" cy="830997"/>
          </a:xfrm>
          <a:prstGeom prst="rect">
            <a:avLst/>
          </a:prstGeom>
          <a:noFill/>
        </p:spPr>
        <p:txBody>
          <a:bodyPr wrap="none" rtlCol="0">
            <a:spAutoFit/>
          </a:bodyPr>
          <a:lstStyle/>
          <a:p>
            <a:pPr algn="r"/>
            <a:r>
              <a:rPr lang="en-CA" sz="2400" b="1" dirty="0">
                <a:solidFill>
                  <a:schemeClr val="tx2"/>
                </a:solidFill>
              </a:rPr>
              <a:t>Examples: Legacy Solutions</a:t>
            </a:r>
          </a:p>
          <a:p>
            <a:pPr algn="r"/>
            <a:r>
              <a:rPr lang="en-CA" sz="2400" b="1" dirty="0">
                <a:solidFill>
                  <a:schemeClr val="tx2"/>
                </a:solidFill>
              </a:rPr>
              <a:t>with FHIR-conformant wrappers</a:t>
            </a:r>
          </a:p>
        </p:txBody>
      </p:sp>
      <p:sp>
        <p:nvSpPr>
          <p:cNvPr id="39" name="TextBox 38">
            <a:extLst>
              <a:ext uri="{FF2B5EF4-FFF2-40B4-BE49-F238E27FC236}">
                <a16:creationId xmlns:a16="http://schemas.microsoft.com/office/drawing/2014/main" id="{AFE40CAE-B487-48DA-78C4-2022061AA3A4}"/>
              </a:ext>
            </a:extLst>
          </p:cNvPr>
          <p:cNvSpPr txBox="1"/>
          <p:nvPr/>
        </p:nvSpPr>
        <p:spPr>
          <a:xfrm>
            <a:off x="10745696" y="6394702"/>
            <a:ext cx="3376374" cy="646331"/>
          </a:xfrm>
          <a:prstGeom prst="rect">
            <a:avLst/>
          </a:prstGeom>
          <a:noFill/>
        </p:spPr>
        <p:txBody>
          <a:bodyPr wrap="none" rtlCol="0">
            <a:spAutoFit/>
          </a:bodyPr>
          <a:lstStyle/>
          <a:p>
            <a:pPr algn="l"/>
            <a:r>
              <a:rPr lang="en-CA" sz="1800" dirty="0">
                <a:solidFill>
                  <a:schemeClr val="tx2"/>
                </a:solidFill>
                <a:highlight>
                  <a:srgbClr val="00FFFF"/>
                </a:highlight>
              </a:rPr>
              <a:t>(Maintenance/batch transactions)</a:t>
            </a:r>
          </a:p>
          <a:p>
            <a:pPr algn="l"/>
            <a:r>
              <a:rPr lang="en-CA" sz="1800" dirty="0">
                <a:solidFill>
                  <a:schemeClr val="tx2"/>
                </a:solidFill>
                <a:highlight>
                  <a:srgbClr val="FFFF00"/>
                </a:highlight>
              </a:rPr>
              <a:t>(Real-time runtime transactions)</a:t>
            </a:r>
          </a:p>
        </p:txBody>
      </p:sp>
      <p:pic>
        <p:nvPicPr>
          <p:cNvPr id="42" name="Picture 41">
            <a:extLst>
              <a:ext uri="{FF2B5EF4-FFF2-40B4-BE49-F238E27FC236}">
                <a16:creationId xmlns:a16="http://schemas.microsoft.com/office/drawing/2014/main" id="{AB79F12E-11D3-EFBA-D3C6-B922CDACBA6A}"/>
              </a:ext>
            </a:extLst>
          </p:cNvPr>
          <p:cNvPicPr>
            <a:picLocks noChangeAspect="1"/>
          </p:cNvPicPr>
          <p:nvPr/>
        </p:nvPicPr>
        <p:blipFill>
          <a:blip r:embed="rId10"/>
          <a:stretch>
            <a:fillRect/>
          </a:stretch>
        </p:blipFill>
        <p:spPr>
          <a:xfrm rot="16200000">
            <a:off x="3024605" y="3220295"/>
            <a:ext cx="881582" cy="286537"/>
          </a:xfrm>
          <a:prstGeom prst="rect">
            <a:avLst/>
          </a:prstGeom>
        </p:spPr>
      </p:pic>
      <p:pic>
        <p:nvPicPr>
          <p:cNvPr id="44" name="Picture 43">
            <a:extLst>
              <a:ext uri="{FF2B5EF4-FFF2-40B4-BE49-F238E27FC236}">
                <a16:creationId xmlns:a16="http://schemas.microsoft.com/office/drawing/2014/main" id="{F8C79D16-89E7-A312-E193-1E9277FC9D4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300237" y="2702523"/>
            <a:ext cx="169234" cy="256641"/>
          </a:xfrm>
          <a:prstGeom prst="rect">
            <a:avLst/>
          </a:prstGeom>
        </p:spPr>
      </p:pic>
      <p:pic>
        <p:nvPicPr>
          <p:cNvPr id="46" name="Picture 45">
            <a:extLst>
              <a:ext uri="{FF2B5EF4-FFF2-40B4-BE49-F238E27FC236}">
                <a16:creationId xmlns:a16="http://schemas.microsoft.com/office/drawing/2014/main" id="{CC574A56-88EF-0DCF-5F30-9938C41EED42}"/>
              </a:ext>
            </a:extLst>
          </p:cNvPr>
          <p:cNvPicPr>
            <a:picLocks noChangeAspect="1"/>
          </p:cNvPicPr>
          <p:nvPr/>
        </p:nvPicPr>
        <p:blipFill>
          <a:blip r:embed="rId10"/>
          <a:stretch>
            <a:fillRect/>
          </a:stretch>
        </p:blipFill>
        <p:spPr>
          <a:xfrm rot="16200000">
            <a:off x="3098758" y="7152070"/>
            <a:ext cx="881582" cy="286537"/>
          </a:xfrm>
          <a:prstGeom prst="rect">
            <a:avLst/>
          </a:prstGeom>
        </p:spPr>
      </p:pic>
      <p:pic>
        <p:nvPicPr>
          <p:cNvPr id="51" name="Picture 50">
            <a:extLst>
              <a:ext uri="{FF2B5EF4-FFF2-40B4-BE49-F238E27FC236}">
                <a16:creationId xmlns:a16="http://schemas.microsoft.com/office/drawing/2014/main" id="{C79699B3-E629-6891-AA95-1B61F7FDA40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374390" y="6634298"/>
            <a:ext cx="169234" cy="256641"/>
          </a:xfrm>
          <a:prstGeom prst="rect">
            <a:avLst/>
          </a:prstGeom>
        </p:spPr>
      </p:pic>
      <p:pic>
        <p:nvPicPr>
          <p:cNvPr id="54" name="Picture 53">
            <a:extLst>
              <a:ext uri="{FF2B5EF4-FFF2-40B4-BE49-F238E27FC236}">
                <a16:creationId xmlns:a16="http://schemas.microsoft.com/office/drawing/2014/main" id="{FCF40082-E11F-2FC7-6A98-6D7FAD28A49D}"/>
              </a:ext>
            </a:extLst>
          </p:cNvPr>
          <p:cNvPicPr>
            <a:picLocks noChangeAspect="1"/>
          </p:cNvPicPr>
          <p:nvPr/>
        </p:nvPicPr>
        <p:blipFill>
          <a:blip r:embed="rId10"/>
          <a:stretch>
            <a:fillRect/>
          </a:stretch>
        </p:blipFill>
        <p:spPr>
          <a:xfrm rot="10800000">
            <a:off x="6832911" y="6702750"/>
            <a:ext cx="881582" cy="286537"/>
          </a:xfrm>
          <a:prstGeom prst="rect">
            <a:avLst/>
          </a:prstGeom>
        </p:spPr>
      </p:pic>
      <p:pic>
        <p:nvPicPr>
          <p:cNvPr id="55" name="Picture 54">
            <a:extLst>
              <a:ext uri="{FF2B5EF4-FFF2-40B4-BE49-F238E27FC236}">
                <a16:creationId xmlns:a16="http://schemas.microsoft.com/office/drawing/2014/main" id="{B7631425-A0B5-498E-1113-FFF233D01AC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197226" y="6489205"/>
            <a:ext cx="169234" cy="256641"/>
          </a:xfrm>
          <a:prstGeom prst="rect">
            <a:avLst/>
          </a:prstGeom>
        </p:spPr>
      </p:pic>
      <p:pic>
        <p:nvPicPr>
          <p:cNvPr id="56" name="Picture 55">
            <a:extLst>
              <a:ext uri="{FF2B5EF4-FFF2-40B4-BE49-F238E27FC236}">
                <a16:creationId xmlns:a16="http://schemas.microsoft.com/office/drawing/2014/main" id="{D4C9D3D3-82F8-68CF-AED7-C5DB65A62E1E}"/>
              </a:ext>
            </a:extLst>
          </p:cNvPr>
          <p:cNvPicPr>
            <a:picLocks noChangeAspect="1"/>
          </p:cNvPicPr>
          <p:nvPr/>
        </p:nvPicPr>
        <p:blipFill>
          <a:blip r:embed="rId10"/>
          <a:stretch>
            <a:fillRect/>
          </a:stretch>
        </p:blipFill>
        <p:spPr>
          <a:xfrm rot="16200000">
            <a:off x="7499027" y="7152071"/>
            <a:ext cx="881582" cy="286537"/>
          </a:xfrm>
          <a:prstGeom prst="rect">
            <a:avLst/>
          </a:prstGeom>
        </p:spPr>
      </p:pic>
      <p:pic>
        <p:nvPicPr>
          <p:cNvPr id="57" name="Picture 56">
            <a:extLst>
              <a:ext uri="{FF2B5EF4-FFF2-40B4-BE49-F238E27FC236}">
                <a16:creationId xmlns:a16="http://schemas.microsoft.com/office/drawing/2014/main" id="{C3DA1A0A-D503-CB3B-4BDF-53D38389B084}"/>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774659" y="6634299"/>
            <a:ext cx="169234" cy="256641"/>
          </a:xfrm>
          <a:prstGeom prst="rect">
            <a:avLst/>
          </a:prstGeom>
        </p:spPr>
      </p:pic>
      <p:pic>
        <p:nvPicPr>
          <p:cNvPr id="64" name="Picture 63">
            <a:extLst>
              <a:ext uri="{FF2B5EF4-FFF2-40B4-BE49-F238E27FC236}">
                <a16:creationId xmlns:a16="http://schemas.microsoft.com/office/drawing/2014/main" id="{F34971CC-C91A-FA8C-5773-EF44601E286E}"/>
              </a:ext>
            </a:extLst>
          </p:cNvPr>
          <p:cNvPicPr>
            <a:picLocks noChangeAspect="1"/>
          </p:cNvPicPr>
          <p:nvPr/>
        </p:nvPicPr>
        <p:blipFill>
          <a:blip r:embed="rId10"/>
          <a:stretch>
            <a:fillRect/>
          </a:stretch>
        </p:blipFill>
        <p:spPr>
          <a:xfrm>
            <a:off x="8595897" y="1121309"/>
            <a:ext cx="881582" cy="286537"/>
          </a:xfrm>
          <a:prstGeom prst="rect">
            <a:avLst/>
          </a:prstGeom>
        </p:spPr>
      </p:pic>
      <p:pic>
        <p:nvPicPr>
          <p:cNvPr id="65" name="Picture 64">
            <a:extLst>
              <a:ext uri="{FF2B5EF4-FFF2-40B4-BE49-F238E27FC236}">
                <a16:creationId xmlns:a16="http://schemas.microsoft.com/office/drawing/2014/main" id="{3AD8D286-2423-82B4-8979-E1B8176F047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946149" y="1089644"/>
            <a:ext cx="169234" cy="256641"/>
          </a:xfrm>
          <a:prstGeom prst="rect">
            <a:avLst/>
          </a:prstGeom>
        </p:spPr>
      </p:pic>
      <p:pic>
        <p:nvPicPr>
          <p:cNvPr id="68" name="Picture 67">
            <a:extLst>
              <a:ext uri="{FF2B5EF4-FFF2-40B4-BE49-F238E27FC236}">
                <a16:creationId xmlns:a16="http://schemas.microsoft.com/office/drawing/2014/main" id="{C930EE87-DBE3-02C3-485B-C4C81D5DC7DC}"/>
              </a:ext>
            </a:extLst>
          </p:cNvPr>
          <p:cNvPicPr>
            <a:picLocks noChangeAspect="1"/>
          </p:cNvPicPr>
          <p:nvPr/>
        </p:nvPicPr>
        <p:blipFill>
          <a:blip r:embed="rId3"/>
          <a:stretch>
            <a:fillRect/>
          </a:stretch>
        </p:blipFill>
        <p:spPr>
          <a:xfrm>
            <a:off x="9962621" y="1306488"/>
            <a:ext cx="714375" cy="714375"/>
          </a:xfrm>
          <a:prstGeom prst="rect">
            <a:avLst/>
          </a:prstGeom>
        </p:spPr>
      </p:pic>
      <p:cxnSp>
        <p:nvCxnSpPr>
          <p:cNvPr id="72" name="Straight Arrow Connector 71">
            <a:extLst>
              <a:ext uri="{FF2B5EF4-FFF2-40B4-BE49-F238E27FC236}">
                <a16:creationId xmlns:a16="http://schemas.microsoft.com/office/drawing/2014/main" id="{074763D2-2377-B2C0-0F18-DA01AA5CD4A7}"/>
              </a:ext>
            </a:extLst>
          </p:cNvPr>
          <p:cNvCxnSpPr>
            <a:cxnSpLocks/>
            <a:stCxn id="70" idx="0"/>
            <a:endCxn id="4" idx="0"/>
          </p:cNvCxnSpPr>
          <p:nvPr/>
        </p:nvCxnSpPr>
        <p:spPr>
          <a:xfrm flipH="1">
            <a:off x="10253858" y="1973639"/>
            <a:ext cx="11308" cy="7794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9" name="Picture 68">
            <a:extLst>
              <a:ext uri="{FF2B5EF4-FFF2-40B4-BE49-F238E27FC236}">
                <a16:creationId xmlns:a16="http://schemas.microsoft.com/office/drawing/2014/main" id="{CCCF4CF7-7B02-60CF-3327-F860052ED82C}"/>
              </a:ext>
            </a:extLst>
          </p:cNvPr>
          <p:cNvPicPr>
            <a:picLocks noChangeAspect="1"/>
          </p:cNvPicPr>
          <p:nvPr/>
        </p:nvPicPr>
        <p:blipFill>
          <a:blip r:embed="rId10"/>
          <a:stretch>
            <a:fillRect/>
          </a:stretch>
        </p:blipFill>
        <p:spPr>
          <a:xfrm>
            <a:off x="9830297" y="2005304"/>
            <a:ext cx="881582" cy="286537"/>
          </a:xfrm>
          <a:prstGeom prst="rect">
            <a:avLst/>
          </a:prstGeom>
        </p:spPr>
      </p:pic>
      <p:pic>
        <p:nvPicPr>
          <p:cNvPr id="70" name="Picture 69">
            <a:extLst>
              <a:ext uri="{FF2B5EF4-FFF2-40B4-BE49-F238E27FC236}">
                <a16:creationId xmlns:a16="http://schemas.microsoft.com/office/drawing/2014/main" id="{F28B3E95-66C4-BF2F-BD2C-846540334F6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180549" y="1973639"/>
            <a:ext cx="169234" cy="256641"/>
          </a:xfrm>
          <a:prstGeom prst="rect">
            <a:avLst/>
          </a:prstGeom>
        </p:spPr>
      </p:pic>
      <p:sp>
        <p:nvSpPr>
          <p:cNvPr id="75" name="TextBox 74">
            <a:extLst>
              <a:ext uri="{FF2B5EF4-FFF2-40B4-BE49-F238E27FC236}">
                <a16:creationId xmlns:a16="http://schemas.microsoft.com/office/drawing/2014/main" id="{D6D2AA65-94D6-FFF8-CC17-373B36B05825}"/>
              </a:ext>
            </a:extLst>
          </p:cNvPr>
          <p:cNvSpPr txBox="1"/>
          <p:nvPr/>
        </p:nvSpPr>
        <p:spPr>
          <a:xfrm>
            <a:off x="10210687" y="2458616"/>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63" name="TextBox 62">
            <a:extLst>
              <a:ext uri="{FF2B5EF4-FFF2-40B4-BE49-F238E27FC236}">
                <a16:creationId xmlns:a16="http://schemas.microsoft.com/office/drawing/2014/main" id="{749F6EAB-892B-D691-3266-7BCBDF3C8C82}"/>
              </a:ext>
            </a:extLst>
          </p:cNvPr>
          <p:cNvSpPr txBox="1"/>
          <p:nvPr/>
        </p:nvSpPr>
        <p:spPr>
          <a:xfrm>
            <a:off x="8209288"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73" name="TextBox 72">
            <a:extLst>
              <a:ext uri="{FF2B5EF4-FFF2-40B4-BE49-F238E27FC236}">
                <a16:creationId xmlns:a16="http://schemas.microsoft.com/office/drawing/2014/main" id="{99DFDA95-2B10-8299-04C3-65E729B8A4F7}"/>
              </a:ext>
            </a:extLst>
          </p:cNvPr>
          <p:cNvSpPr txBox="1"/>
          <p:nvPr/>
        </p:nvSpPr>
        <p:spPr>
          <a:xfrm>
            <a:off x="8163296" y="7261492"/>
            <a:ext cx="434734" cy="276999"/>
          </a:xfrm>
          <a:prstGeom prst="rect">
            <a:avLst/>
          </a:prstGeom>
          <a:noFill/>
        </p:spPr>
        <p:txBody>
          <a:bodyPr wrap="none" rtlCol="0">
            <a:spAutoFit/>
          </a:bodyPr>
          <a:lstStyle/>
          <a:p>
            <a:pPr algn="l"/>
            <a:r>
              <a:rPr lang="en-CA" sz="1200" dirty="0">
                <a:solidFill>
                  <a:schemeClr val="tx2"/>
                </a:solidFill>
                <a:highlight>
                  <a:srgbClr val="FFFF00"/>
                </a:highlight>
              </a:rPr>
              <a:t>(17)</a:t>
            </a:r>
          </a:p>
        </p:txBody>
      </p:sp>
      <p:sp>
        <p:nvSpPr>
          <p:cNvPr id="74" name="TextBox 73">
            <a:extLst>
              <a:ext uri="{FF2B5EF4-FFF2-40B4-BE49-F238E27FC236}">
                <a16:creationId xmlns:a16="http://schemas.microsoft.com/office/drawing/2014/main" id="{FE6429FA-015B-37C1-50B7-86451CB935EF}"/>
              </a:ext>
            </a:extLst>
          </p:cNvPr>
          <p:cNvSpPr txBox="1"/>
          <p:nvPr/>
        </p:nvSpPr>
        <p:spPr>
          <a:xfrm>
            <a:off x="9933096" y="3391868"/>
            <a:ext cx="641522"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SHR</a:t>
            </a:r>
          </a:p>
        </p:txBody>
      </p:sp>
      <p:sp>
        <p:nvSpPr>
          <p:cNvPr id="77" name="TextBox 76">
            <a:extLst>
              <a:ext uri="{FF2B5EF4-FFF2-40B4-BE49-F238E27FC236}">
                <a16:creationId xmlns:a16="http://schemas.microsoft.com/office/drawing/2014/main" id="{4D2B0363-A0CF-D2AF-2B97-DC1C26A529DF}"/>
              </a:ext>
            </a:extLst>
          </p:cNvPr>
          <p:cNvSpPr txBox="1"/>
          <p:nvPr/>
        </p:nvSpPr>
        <p:spPr>
          <a:xfrm>
            <a:off x="5023545" y="3026064"/>
            <a:ext cx="920637"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ILR/TS</a:t>
            </a:r>
          </a:p>
        </p:txBody>
      </p:sp>
      <p:sp>
        <p:nvSpPr>
          <p:cNvPr id="78" name="TextBox 77">
            <a:extLst>
              <a:ext uri="{FF2B5EF4-FFF2-40B4-BE49-F238E27FC236}">
                <a16:creationId xmlns:a16="http://schemas.microsoft.com/office/drawing/2014/main" id="{E3FD46B3-3170-00DC-1031-88E3B73966A1}"/>
              </a:ext>
            </a:extLst>
          </p:cNvPr>
          <p:cNvSpPr txBox="1"/>
          <p:nvPr/>
        </p:nvSpPr>
        <p:spPr>
          <a:xfrm>
            <a:off x="2677619" y="3601452"/>
            <a:ext cx="749149" cy="369332"/>
          </a:xfrm>
          <a:prstGeom prst="rect">
            <a:avLst/>
          </a:prstGeom>
          <a:noFill/>
        </p:spPr>
        <p:txBody>
          <a:bodyPr wrap="square" rtlCol="0">
            <a:spAutoFit/>
          </a:bodyPr>
          <a:lstStyle/>
          <a:p>
            <a:pPr algn="ctr"/>
            <a:r>
              <a:rPr lang="en-CA" sz="1800" b="1" dirty="0">
                <a:solidFill>
                  <a:schemeClr val="accent5"/>
                </a:solidFill>
                <a:latin typeface="Andes Bold" panose="02000000000000000000" pitchFamily="2" charset="0"/>
              </a:rPr>
              <a:t>CR*</a:t>
            </a:r>
          </a:p>
        </p:txBody>
      </p:sp>
      <p:sp>
        <p:nvSpPr>
          <p:cNvPr id="79" name="TextBox 78">
            <a:extLst>
              <a:ext uri="{FF2B5EF4-FFF2-40B4-BE49-F238E27FC236}">
                <a16:creationId xmlns:a16="http://schemas.microsoft.com/office/drawing/2014/main" id="{E87AB904-690B-9C9B-4F2E-12C0447E508B}"/>
              </a:ext>
            </a:extLst>
          </p:cNvPr>
          <p:cNvSpPr txBox="1"/>
          <p:nvPr/>
        </p:nvSpPr>
        <p:spPr>
          <a:xfrm>
            <a:off x="7543837" y="3391868"/>
            <a:ext cx="894732"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ILR-FR</a:t>
            </a:r>
          </a:p>
        </p:txBody>
      </p:sp>
      <p:sp>
        <p:nvSpPr>
          <p:cNvPr id="80" name="TextBox 79">
            <a:extLst>
              <a:ext uri="{FF2B5EF4-FFF2-40B4-BE49-F238E27FC236}">
                <a16:creationId xmlns:a16="http://schemas.microsoft.com/office/drawing/2014/main" id="{C1C4A8F2-4696-AAED-9540-B6B8BD0A930E}"/>
              </a:ext>
            </a:extLst>
          </p:cNvPr>
          <p:cNvSpPr txBox="1"/>
          <p:nvPr/>
        </p:nvSpPr>
        <p:spPr>
          <a:xfrm>
            <a:off x="6347244" y="3391868"/>
            <a:ext cx="1167244"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ILR-HWR</a:t>
            </a:r>
          </a:p>
        </p:txBody>
      </p:sp>
      <p:sp>
        <p:nvSpPr>
          <p:cNvPr id="81" name="TextBox 80">
            <a:extLst>
              <a:ext uri="{FF2B5EF4-FFF2-40B4-BE49-F238E27FC236}">
                <a16:creationId xmlns:a16="http://schemas.microsoft.com/office/drawing/2014/main" id="{E119B829-54F7-1FE7-556D-1B9375204613}"/>
              </a:ext>
            </a:extLst>
          </p:cNvPr>
          <p:cNvSpPr txBox="1"/>
          <p:nvPr/>
        </p:nvSpPr>
        <p:spPr>
          <a:xfrm>
            <a:off x="4036086" y="3565080"/>
            <a:ext cx="490840"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CR</a:t>
            </a:r>
          </a:p>
        </p:txBody>
      </p:sp>
      <p:sp>
        <p:nvSpPr>
          <p:cNvPr id="82" name="TextBox 81">
            <a:extLst>
              <a:ext uri="{FF2B5EF4-FFF2-40B4-BE49-F238E27FC236}">
                <a16:creationId xmlns:a16="http://schemas.microsoft.com/office/drawing/2014/main" id="{31A1E6D8-929F-6F65-E950-01657077ADDA}"/>
              </a:ext>
            </a:extLst>
          </p:cNvPr>
          <p:cNvSpPr txBox="1"/>
          <p:nvPr/>
        </p:nvSpPr>
        <p:spPr>
          <a:xfrm>
            <a:off x="11448111" y="3391866"/>
            <a:ext cx="747320"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HMIS</a:t>
            </a:r>
          </a:p>
        </p:txBody>
      </p:sp>
      <p:sp>
        <p:nvSpPr>
          <p:cNvPr id="83" name="TextBox 82">
            <a:extLst>
              <a:ext uri="{FF2B5EF4-FFF2-40B4-BE49-F238E27FC236}">
                <a16:creationId xmlns:a16="http://schemas.microsoft.com/office/drawing/2014/main" id="{DDFFF91C-1B92-2E23-EEFE-D4632FD461C3}"/>
              </a:ext>
            </a:extLst>
          </p:cNvPr>
          <p:cNvSpPr txBox="1"/>
          <p:nvPr/>
        </p:nvSpPr>
        <p:spPr>
          <a:xfrm>
            <a:off x="11014230" y="5401652"/>
            <a:ext cx="784317"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ATNA</a:t>
            </a:r>
          </a:p>
        </p:txBody>
      </p:sp>
      <p:sp>
        <p:nvSpPr>
          <p:cNvPr id="84" name="TextBox 83">
            <a:extLst>
              <a:ext uri="{FF2B5EF4-FFF2-40B4-BE49-F238E27FC236}">
                <a16:creationId xmlns:a16="http://schemas.microsoft.com/office/drawing/2014/main" id="{99CDBCA4-A0AF-E6B0-6F84-397592C2AAED}"/>
              </a:ext>
            </a:extLst>
          </p:cNvPr>
          <p:cNvSpPr txBox="1"/>
          <p:nvPr/>
        </p:nvSpPr>
        <p:spPr>
          <a:xfrm>
            <a:off x="1847885" y="2985846"/>
            <a:ext cx="571182"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TS*</a:t>
            </a:r>
          </a:p>
        </p:txBody>
      </p:sp>
      <p:sp>
        <p:nvSpPr>
          <p:cNvPr id="85" name="TextBox 84">
            <a:extLst>
              <a:ext uri="{FF2B5EF4-FFF2-40B4-BE49-F238E27FC236}">
                <a16:creationId xmlns:a16="http://schemas.microsoft.com/office/drawing/2014/main" id="{B72EC4A2-1CA6-ACB4-3535-DAB594DCCE5B}"/>
              </a:ext>
            </a:extLst>
          </p:cNvPr>
          <p:cNvSpPr txBox="1"/>
          <p:nvPr/>
        </p:nvSpPr>
        <p:spPr>
          <a:xfrm>
            <a:off x="8505157" y="3403840"/>
            <a:ext cx="1088696"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ILR-ORG</a:t>
            </a:r>
          </a:p>
        </p:txBody>
      </p:sp>
      <p:sp>
        <p:nvSpPr>
          <p:cNvPr id="7" name="TextBox 6">
            <a:extLst>
              <a:ext uri="{FF2B5EF4-FFF2-40B4-BE49-F238E27FC236}">
                <a16:creationId xmlns:a16="http://schemas.microsoft.com/office/drawing/2014/main" id="{0C4AE4BB-6A13-B70C-F3B6-205F34A8ACD0}"/>
              </a:ext>
            </a:extLst>
          </p:cNvPr>
          <p:cNvSpPr txBox="1"/>
          <p:nvPr/>
        </p:nvSpPr>
        <p:spPr>
          <a:xfrm>
            <a:off x="10267528" y="530671"/>
            <a:ext cx="2808312" cy="584775"/>
          </a:xfrm>
          <a:prstGeom prst="rect">
            <a:avLst/>
          </a:prstGeom>
          <a:noFill/>
        </p:spPr>
        <p:txBody>
          <a:bodyPr wrap="square" rtlCol="0">
            <a:spAutoFit/>
          </a:bodyPr>
          <a:lstStyle/>
          <a:p>
            <a:pPr algn="r"/>
            <a:r>
              <a:rPr lang="en-GB" sz="3200" b="1" dirty="0">
                <a:solidFill>
                  <a:schemeClr val="accent2"/>
                </a:solidFill>
                <a:latin typeface="Andes Bold" panose="02000000000000000000" pitchFamily="2" charset="0"/>
              </a:rPr>
              <a:t>REMINDER</a:t>
            </a:r>
          </a:p>
        </p:txBody>
      </p:sp>
      <p:sp>
        <p:nvSpPr>
          <p:cNvPr id="20" name="Slide Number Placeholder 1">
            <a:extLst>
              <a:ext uri="{FF2B5EF4-FFF2-40B4-BE49-F238E27FC236}">
                <a16:creationId xmlns:a16="http://schemas.microsoft.com/office/drawing/2014/main" id="{1FFE99BE-1D67-27C4-F3BF-21A3ECFA0DAC}"/>
              </a:ext>
            </a:extLst>
          </p:cNvPr>
          <p:cNvSpPr>
            <a:spLocks noGrp="1"/>
          </p:cNvSpPr>
          <p:nvPr>
            <p:ph type="sldNum" sz="quarter" idx="12"/>
          </p:nvPr>
        </p:nvSpPr>
        <p:spPr>
          <a:xfrm>
            <a:off x="10915600" y="7717003"/>
            <a:ext cx="3413760" cy="438150"/>
          </a:xfrm>
        </p:spPr>
        <p:txBody>
          <a:bodyPr/>
          <a:lstStyle/>
          <a:p>
            <a:fld id="{6734F48E-A456-4E2F-B17E-509464F7A050}" type="slidenum">
              <a:rPr lang="en-CA" smtClean="0"/>
              <a:pPr/>
              <a:t>22</a:t>
            </a:fld>
            <a:endParaRPr lang="en-CA" dirty="0"/>
          </a:p>
        </p:txBody>
      </p:sp>
    </p:spTree>
    <p:extLst>
      <p:ext uri="{BB962C8B-B14F-4D97-AF65-F5344CB8AC3E}">
        <p14:creationId xmlns:p14="http://schemas.microsoft.com/office/powerpoint/2010/main" val="2947291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E157F9-076C-FCDD-53F1-391F4985ED9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3D5EC3-A66E-B59D-F508-09E612F37462}"/>
              </a:ext>
            </a:extLst>
          </p:cNvPr>
          <p:cNvSpPr>
            <a:spLocks noGrp="1"/>
          </p:cNvSpPr>
          <p:nvPr>
            <p:ph type="sldNum" sz="quarter" idx="12"/>
          </p:nvPr>
        </p:nvSpPr>
        <p:spPr/>
        <p:txBody>
          <a:bodyPr/>
          <a:lstStyle/>
          <a:p>
            <a:fld id="{6734F48E-A456-4E2F-B17E-509464F7A050}" type="slidenum">
              <a:rPr lang="en-CA" smtClean="0"/>
              <a:pPr/>
              <a:t>23</a:t>
            </a:fld>
            <a:endParaRPr lang="en-CA"/>
          </a:p>
        </p:txBody>
      </p:sp>
      <p:sp>
        <p:nvSpPr>
          <p:cNvPr id="8" name="TextBox 7">
            <a:extLst>
              <a:ext uri="{FF2B5EF4-FFF2-40B4-BE49-F238E27FC236}">
                <a16:creationId xmlns:a16="http://schemas.microsoft.com/office/drawing/2014/main" id="{CC4799DB-5D27-187C-A47A-7A8AB9F9357D}"/>
              </a:ext>
            </a:extLst>
          </p:cNvPr>
          <p:cNvSpPr txBox="1"/>
          <p:nvPr/>
        </p:nvSpPr>
        <p:spPr>
          <a:xfrm>
            <a:off x="402432" y="1855112"/>
            <a:ext cx="2664296" cy="1015663"/>
          </a:xfrm>
          <a:prstGeom prst="rect">
            <a:avLst/>
          </a:prstGeom>
          <a:noFill/>
        </p:spPr>
        <p:txBody>
          <a:bodyPr wrap="square" rtlCol="0">
            <a:spAutoFit/>
          </a:bodyPr>
          <a:lstStyle/>
          <a:p>
            <a:pPr marL="457200" indent="-457200" algn="l">
              <a:buFont typeface="+mj-lt"/>
              <a:buAutoNum type="arabicPeriod"/>
            </a:pPr>
            <a:r>
              <a:rPr lang="en-CA" sz="2000" b="1" dirty="0">
                <a:solidFill>
                  <a:schemeClr val="accent2"/>
                </a:solidFill>
              </a:rPr>
              <a:t>Unambiguously identify the subject of care.</a:t>
            </a:r>
          </a:p>
        </p:txBody>
      </p:sp>
      <p:sp>
        <p:nvSpPr>
          <p:cNvPr id="9" name="TextBox 8">
            <a:extLst>
              <a:ext uri="{FF2B5EF4-FFF2-40B4-BE49-F238E27FC236}">
                <a16:creationId xmlns:a16="http://schemas.microsoft.com/office/drawing/2014/main" id="{BC36619D-443A-3281-545D-E62B01813D50}"/>
              </a:ext>
            </a:extLst>
          </p:cNvPr>
          <p:cNvSpPr txBox="1"/>
          <p:nvPr/>
        </p:nvSpPr>
        <p:spPr>
          <a:xfrm>
            <a:off x="6918749" y="1756544"/>
            <a:ext cx="3168351" cy="1015663"/>
          </a:xfrm>
          <a:prstGeom prst="rect">
            <a:avLst/>
          </a:prstGeom>
          <a:noFill/>
        </p:spPr>
        <p:txBody>
          <a:bodyPr wrap="square" rtlCol="0">
            <a:spAutoFit/>
          </a:bodyPr>
          <a:lstStyle/>
          <a:p>
            <a:pPr marL="457200" indent="-457200" algn="l">
              <a:buFont typeface="+mj-lt"/>
              <a:buAutoNum type="arabicPeriod" startAt="2"/>
            </a:pPr>
            <a:r>
              <a:rPr lang="en-CA" sz="2000" b="1" dirty="0">
                <a:solidFill>
                  <a:schemeClr val="accent2"/>
                </a:solidFill>
              </a:rPr>
              <a:t>Retrieve the subject’s health summary. </a:t>
            </a:r>
          </a:p>
        </p:txBody>
      </p:sp>
      <p:sp>
        <p:nvSpPr>
          <p:cNvPr id="10" name="TextBox 9">
            <a:extLst>
              <a:ext uri="{FF2B5EF4-FFF2-40B4-BE49-F238E27FC236}">
                <a16:creationId xmlns:a16="http://schemas.microsoft.com/office/drawing/2014/main" id="{E29977F7-C0CD-5F3C-CC09-383FA02E80C2}"/>
              </a:ext>
            </a:extLst>
          </p:cNvPr>
          <p:cNvSpPr txBox="1"/>
          <p:nvPr/>
        </p:nvSpPr>
        <p:spPr>
          <a:xfrm>
            <a:off x="8467328" y="6368525"/>
            <a:ext cx="4104456" cy="1015663"/>
          </a:xfrm>
          <a:prstGeom prst="rect">
            <a:avLst/>
          </a:prstGeom>
          <a:noFill/>
        </p:spPr>
        <p:txBody>
          <a:bodyPr wrap="square" rtlCol="0">
            <a:spAutoFit/>
          </a:bodyPr>
          <a:lstStyle/>
          <a:p>
            <a:pPr marL="457200" indent="-457200" algn="l">
              <a:buFont typeface="+mj-lt"/>
              <a:buAutoNum type="arabicPeriod" startAt="3"/>
            </a:pPr>
            <a:r>
              <a:rPr lang="en-CA" sz="2000" b="1" dirty="0">
                <a:solidFill>
                  <a:schemeClr val="accent2"/>
                </a:solidFill>
              </a:rPr>
              <a:t>Based on the summary, and on the current situation, provide appropriate care.</a:t>
            </a:r>
          </a:p>
        </p:txBody>
      </p:sp>
      <p:sp>
        <p:nvSpPr>
          <p:cNvPr id="11" name="TextBox 10">
            <a:extLst>
              <a:ext uri="{FF2B5EF4-FFF2-40B4-BE49-F238E27FC236}">
                <a16:creationId xmlns:a16="http://schemas.microsoft.com/office/drawing/2014/main" id="{E5DC24F0-C2BB-2BFD-D042-50F1DE5CB1B4}"/>
              </a:ext>
            </a:extLst>
          </p:cNvPr>
          <p:cNvSpPr txBox="1"/>
          <p:nvPr/>
        </p:nvSpPr>
        <p:spPr>
          <a:xfrm>
            <a:off x="11923712" y="1771406"/>
            <a:ext cx="2706688" cy="1015663"/>
          </a:xfrm>
          <a:prstGeom prst="rect">
            <a:avLst/>
          </a:prstGeom>
          <a:noFill/>
        </p:spPr>
        <p:txBody>
          <a:bodyPr wrap="square" rtlCol="0">
            <a:spAutoFit/>
          </a:bodyPr>
          <a:lstStyle/>
          <a:p>
            <a:pPr marL="457200" indent="-457200" algn="l">
              <a:buFont typeface="+mj-lt"/>
              <a:buAutoNum type="arabicPeriod" startAt="4"/>
            </a:pPr>
            <a:r>
              <a:rPr lang="en-CA" sz="2000" b="1" dirty="0">
                <a:solidFill>
                  <a:schemeClr val="accent2"/>
                </a:solidFill>
              </a:rPr>
              <a:t>Update the subject’s health summary</a:t>
            </a:r>
          </a:p>
        </p:txBody>
      </p:sp>
      <p:pic>
        <p:nvPicPr>
          <p:cNvPr id="3" name="Picture 2">
            <a:extLst>
              <a:ext uri="{FF2B5EF4-FFF2-40B4-BE49-F238E27FC236}">
                <a16:creationId xmlns:a16="http://schemas.microsoft.com/office/drawing/2014/main" id="{AA8A2ACE-3614-BBFB-B583-1DF0C94793F2}"/>
              </a:ext>
            </a:extLst>
          </p:cNvPr>
          <p:cNvPicPr>
            <a:picLocks noChangeAspect="1"/>
          </p:cNvPicPr>
          <p:nvPr/>
        </p:nvPicPr>
        <p:blipFill>
          <a:blip r:embed="rId2"/>
          <a:stretch>
            <a:fillRect/>
          </a:stretch>
        </p:blipFill>
        <p:spPr>
          <a:xfrm>
            <a:off x="2178141" y="2002076"/>
            <a:ext cx="10273080" cy="5458775"/>
          </a:xfrm>
          <a:prstGeom prst="rect">
            <a:avLst/>
          </a:prstGeom>
        </p:spPr>
      </p:pic>
      <p:sp>
        <p:nvSpPr>
          <p:cNvPr id="5" name="TextBox 4">
            <a:extLst>
              <a:ext uri="{FF2B5EF4-FFF2-40B4-BE49-F238E27FC236}">
                <a16:creationId xmlns:a16="http://schemas.microsoft.com/office/drawing/2014/main" id="{DA4BC307-CF1E-BDCF-709D-1094B0451A98}"/>
              </a:ext>
            </a:extLst>
          </p:cNvPr>
          <p:cNvSpPr txBox="1"/>
          <p:nvPr/>
        </p:nvSpPr>
        <p:spPr>
          <a:xfrm>
            <a:off x="523311" y="442392"/>
            <a:ext cx="10032249" cy="1077218"/>
          </a:xfrm>
          <a:prstGeom prst="rect">
            <a:avLst/>
          </a:prstGeom>
          <a:noFill/>
        </p:spPr>
        <p:txBody>
          <a:bodyPr wrap="square" rtlCol="0">
            <a:spAutoFit/>
          </a:bodyPr>
          <a:lstStyle/>
          <a:p>
            <a:r>
              <a:rPr lang="en-CA" sz="3200" b="1" dirty="0">
                <a:solidFill>
                  <a:schemeClr val="tx2"/>
                </a:solidFill>
              </a:rPr>
              <a:t>These mandatory POS </a:t>
            </a:r>
            <a:r>
              <a:rPr lang="en-CA" sz="3200" b="1" dirty="0">
                <a:solidFill>
                  <a:schemeClr val="accent5"/>
                </a:solidFill>
              </a:rPr>
              <a:t>behaviours</a:t>
            </a:r>
            <a:r>
              <a:rPr lang="en-CA" sz="3200" b="1" dirty="0">
                <a:solidFill>
                  <a:schemeClr val="tx2"/>
                </a:solidFill>
              </a:rPr>
              <a:t> can be thought of as a simple </a:t>
            </a:r>
            <a:r>
              <a:rPr lang="en-CA" sz="3200" b="1" dirty="0">
                <a:solidFill>
                  <a:schemeClr val="accent5"/>
                </a:solidFill>
              </a:rPr>
              <a:t>1-2-3-4 pattern </a:t>
            </a:r>
            <a:r>
              <a:rPr lang="en-CA" sz="3200" b="1" dirty="0">
                <a:solidFill>
                  <a:schemeClr val="tx2"/>
                </a:solidFill>
              </a:rPr>
              <a:t>(like in a dance).</a:t>
            </a:r>
          </a:p>
        </p:txBody>
      </p:sp>
      <p:pic>
        <p:nvPicPr>
          <p:cNvPr id="7" name="Graphic 6">
            <a:extLst>
              <a:ext uri="{FF2B5EF4-FFF2-40B4-BE49-F238E27FC236}">
                <a16:creationId xmlns:a16="http://schemas.microsoft.com/office/drawing/2014/main" id="{ABE18555-76BC-0F54-6FAA-132421A206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6448" y="5189621"/>
            <a:ext cx="1701800" cy="2501900"/>
          </a:xfrm>
          <a:prstGeom prst="rect">
            <a:avLst/>
          </a:prstGeom>
        </p:spPr>
      </p:pic>
      <p:sp>
        <p:nvSpPr>
          <p:cNvPr id="4" name="TextBox 3">
            <a:extLst>
              <a:ext uri="{FF2B5EF4-FFF2-40B4-BE49-F238E27FC236}">
                <a16:creationId xmlns:a16="http://schemas.microsoft.com/office/drawing/2014/main" id="{7F3B6492-C414-9DB7-A1CD-AEEC9AE12945}"/>
              </a:ext>
            </a:extLst>
          </p:cNvPr>
          <p:cNvSpPr txBox="1"/>
          <p:nvPr/>
        </p:nvSpPr>
        <p:spPr>
          <a:xfrm>
            <a:off x="10267528" y="530671"/>
            <a:ext cx="2808312" cy="584775"/>
          </a:xfrm>
          <a:prstGeom prst="rect">
            <a:avLst/>
          </a:prstGeom>
          <a:noFill/>
        </p:spPr>
        <p:txBody>
          <a:bodyPr wrap="square" rtlCol="0">
            <a:spAutoFit/>
          </a:bodyPr>
          <a:lstStyle/>
          <a:p>
            <a:pPr algn="r"/>
            <a:r>
              <a:rPr lang="en-GB" sz="3200" b="1" dirty="0">
                <a:solidFill>
                  <a:schemeClr val="accent2"/>
                </a:solidFill>
                <a:latin typeface="Andes Bold" panose="02000000000000000000" pitchFamily="2" charset="0"/>
              </a:rPr>
              <a:t>REMINDER</a:t>
            </a:r>
          </a:p>
        </p:txBody>
      </p:sp>
    </p:spTree>
    <p:extLst>
      <p:ext uri="{BB962C8B-B14F-4D97-AF65-F5344CB8AC3E}">
        <p14:creationId xmlns:p14="http://schemas.microsoft.com/office/powerpoint/2010/main" val="20995500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FF704-643B-8B67-B3CD-2229DD301C8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26784F-C21C-1BAD-0930-4B2C1714C996}"/>
              </a:ext>
            </a:extLst>
          </p:cNvPr>
          <p:cNvSpPr>
            <a:spLocks noGrp="1"/>
          </p:cNvSpPr>
          <p:nvPr>
            <p:ph type="title"/>
          </p:nvPr>
        </p:nvSpPr>
        <p:spPr/>
        <p:txBody>
          <a:bodyPr/>
          <a:lstStyle/>
          <a:p>
            <a:r>
              <a:rPr lang="en-CA" dirty="0">
                <a:solidFill>
                  <a:schemeClr val="accent2"/>
                </a:solidFill>
              </a:rPr>
              <a:t>IMPORTANT NOTES…</a:t>
            </a:r>
          </a:p>
        </p:txBody>
      </p:sp>
      <p:sp>
        <p:nvSpPr>
          <p:cNvPr id="4" name="Content Placeholder 3">
            <a:extLst>
              <a:ext uri="{FF2B5EF4-FFF2-40B4-BE49-F238E27FC236}">
                <a16:creationId xmlns:a16="http://schemas.microsoft.com/office/drawing/2014/main" id="{E7A6CF98-C75C-05F6-7AA3-A4AD2C57C909}"/>
              </a:ext>
            </a:extLst>
          </p:cNvPr>
          <p:cNvSpPr>
            <a:spLocks noGrp="1"/>
          </p:cNvSpPr>
          <p:nvPr>
            <p:ph idx="1"/>
          </p:nvPr>
        </p:nvSpPr>
        <p:spPr>
          <a:xfrm>
            <a:off x="731519" y="1920243"/>
            <a:ext cx="8815929" cy="5431155"/>
          </a:xfrm>
        </p:spPr>
        <p:txBody>
          <a:bodyPr>
            <a:noAutofit/>
          </a:bodyPr>
          <a:lstStyle/>
          <a:p>
            <a:r>
              <a:rPr lang="en-CA" sz="2800" b="1" dirty="0"/>
              <a:t>Our choices regarding the HIE architecture </a:t>
            </a:r>
            <a:r>
              <a:rPr lang="en-CA" sz="2800" b="1" dirty="0">
                <a:solidFill>
                  <a:schemeClr val="accent5"/>
                </a:solidFill>
              </a:rPr>
              <a:t>(Workshop-2) </a:t>
            </a:r>
            <a:r>
              <a:rPr lang="en-CA" sz="2800" b="1" dirty="0"/>
              <a:t>should be officially adopted by the MOH. These become our </a:t>
            </a:r>
            <a:r>
              <a:rPr lang="en-CA" sz="2800" b="1" dirty="0">
                <a:solidFill>
                  <a:schemeClr val="accent5"/>
                </a:solidFill>
              </a:rPr>
              <a:t>national norms and standards</a:t>
            </a:r>
            <a:r>
              <a:rPr lang="en-CA" sz="2800" b="1" dirty="0"/>
              <a:t> for digital health. </a:t>
            </a:r>
          </a:p>
          <a:p>
            <a:endParaRPr lang="en-CA" sz="2800" b="1" dirty="0"/>
          </a:p>
          <a:p>
            <a:r>
              <a:rPr lang="en-CA" sz="2800" b="1" u="sng" dirty="0">
                <a:solidFill>
                  <a:schemeClr val="accent5"/>
                </a:solidFill>
              </a:rPr>
              <a:t>All</a:t>
            </a:r>
            <a:r>
              <a:rPr lang="en-CA" sz="2800" b="1" dirty="0"/>
              <a:t> digital health solution need to </a:t>
            </a:r>
            <a:r>
              <a:rPr lang="en-CA" sz="2800" b="1" dirty="0">
                <a:solidFill>
                  <a:schemeClr val="accent5"/>
                </a:solidFill>
              </a:rPr>
              <a:t>demonstrably conform </a:t>
            </a:r>
            <a:r>
              <a:rPr lang="en-CA" sz="2800" b="1" dirty="0"/>
              <a:t>to these national norms before they can be allowed to connect to our HIE.</a:t>
            </a:r>
          </a:p>
        </p:txBody>
      </p:sp>
      <p:sp>
        <p:nvSpPr>
          <p:cNvPr id="2" name="Slide Number Placeholder 1">
            <a:extLst>
              <a:ext uri="{FF2B5EF4-FFF2-40B4-BE49-F238E27FC236}">
                <a16:creationId xmlns:a16="http://schemas.microsoft.com/office/drawing/2014/main" id="{34EF90D8-B41D-1F5D-0533-36EEAE511225}"/>
              </a:ext>
            </a:extLst>
          </p:cNvPr>
          <p:cNvSpPr>
            <a:spLocks noGrp="1"/>
          </p:cNvSpPr>
          <p:nvPr>
            <p:ph type="sldNum" sz="quarter" idx="12"/>
          </p:nvPr>
        </p:nvSpPr>
        <p:spPr/>
        <p:txBody>
          <a:bodyPr/>
          <a:lstStyle/>
          <a:p>
            <a:fld id="{6734F48E-A456-4E2F-B17E-509464F7A050}" type="slidenum">
              <a:rPr lang="en-CA" smtClean="0"/>
              <a:pPr/>
              <a:t>24</a:t>
            </a:fld>
            <a:endParaRPr lang="en-CA"/>
          </a:p>
        </p:txBody>
      </p:sp>
      <p:pic>
        <p:nvPicPr>
          <p:cNvPr id="5" name="Graphic 4">
            <a:extLst>
              <a:ext uri="{FF2B5EF4-FFF2-40B4-BE49-F238E27FC236}">
                <a16:creationId xmlns:a16="http://schemas.microsoft.com/office/drawing/2014/main" id="{D7B3447D-F6C4-CDE7-4F6C-73DC4CE9F3FF}"/>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513250" y="4402832"/>
            <a:ext cx="3960440" cy="3234071"/>
          </a:xfrm>
          <a:prstGeom prst="rect">
            <a:avLst/>
          </a:prstGeom>
        </p:spPr>
      </p:pic>
    </p:spTree>
    <p:extLst>
      <p:ext uri="{BB962C8B-B14F-4D97-AF65-F5344CB8AC3E}">
        <p14:creationId xmlns:p14="http://schemas.microsoft.com/office/powerpoint/2010/main" val="1236504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34583-9D58-004E-04C5-8D2FD63D4BC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0203B94-B0DE-B3E7-596B-8656AD358C45}"/>
              </a:ext>
            </a:extLst>
          </p:cNvPr>
          <p:cNvSpPr>
            <a:spLocks noGrp="1"/>
          </p:cNvSpPr>
          <p:nvPr>
            <p:ph type="sldNum" sz="quarter" idx="12"/>
          </p:nvPr>
        </p:nvSpPr>
        <p:spPr/>
        <p:txBody>
          <a:bodyPr/>
          <a:lstStyle/>
          <a:p>
            <a:fld id="{6734F48E-A456-4E2F-B17E-509464F7A050}" type="slidenum">
              <a:rPr lang="en-CA" smtClean="0"/>
              <a:pPr/>
              <a:t>25</a:t>
            </a:fld>
            <a:endParaRPr lang="en-CA"/>
          </a:p>
        </p:txBody>
      </p:sp>
      <p:pic>
        <p:nvPicPr>
          <p:cNvPr id="5" name="Graphic 4">
            <a:extLst>
              <a:ext uri="{FF2B5EF4-FFF2-40B4-BE49-F238E27FC236}">
                <a16:creationId xmlns:a16="http://schemas.microsoft.com/office/drawing/2014/main" id="{2BFD5643-FF6B-3324-0228-2169B7D9C1D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259416" y="1954560"/>
            <a:ext cx="4285996" cy="5688685"/>
          </a:xfrm>
          <a:prstGeom prst="rect">
            <a:avLst/>
          </a:prstGeom>
        </p:spPr>
      </p:pic>
      <p:sp>
        <p:nvSpPr>
          <p:cNvPr id="2" name="Content Placeholder 2">
            <a:extLst>
              <a:ext uri="{FF2B5EF4-FFF2-40B4-BE49-F238E27FC236}">
                <a16:creationId xmlns:a16="http://schemas.microsoft.com/office/drawing/2014/main" id="{A7EDBBD4-495C-1D30-5419-B817E7C55A11}"/>
              </a:ext>
            </a:extLst>
          </p:cNvPr>
          <p:cNvSpPr txBox="1">
            <a:spLocks/>
          </p:cNvSpPr>
          <p:nvPr/>
        </p:nvSpPr>
        <p:spPr>
          <a:xfrm>
            <a:off x="834480" y="1954560"/>
            <a:ext cx="13167360" cy="5431155"/>
          </a:xfrm>
          <a:prstGeom prst="rect">
            <a:avLst/>
          </a:prstGeom>
        </p:spPr>
        <p:txBody>
          <a:bodyPr/>
          <a:lst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mj-lt"/>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mj-lt"/>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mj-lt"/>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a:buFont typeface="Arial" panose="020B0604020202020204" pitchFamily="34" charset="0"/>
              <a:buChar char="•"/>
            </a:pPr>
            <a:r>
              <a:rPr lang="en-CA" sz="4800" b="1" dirty="0">
                <a:latin typeface="+mn-lt"/>
              </a:rPr>
              <a:t>Questions and Answers?</a:t>
            </a:r>
          </a:p>
        </p:txBody>
      </p:sp>
    </p:spTree>
    <p:extLst>
      <p:ext uri="{BB962C8B-B14F-4D97-AF65-F5344CB8AC3E}">
        <p14:creationId xmlns:p14="http://schemas.microsoft.com/office/powerpoint/2010/main" val="39671727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05FE2-83B4-FF10-4E85-C9E04FBBDD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342096-E88D-5027-579C-34A879744606}"/>
              </a:ext>
            </a:extLst>
          </p:cNvPr>
          <p:cNvSpPr>
            <a:spLocks noGrp="1"/>
          </p:cNvSpPr>
          <p:nvPr>
            <p:ph type="title"/>
          </p:nvPr>
        </p:nvSpPr>
        <p:spPr/>
        <p:txBody>
          <a:bodyPr/>
          <a:lstStyle/>
          <a:p>
            <a:r>
              <a:rPr lang="en-CA" dirty="0"/>
              <a:t>INTERACTION 3.3</a:t>
            </a:r>
          </a:p>
        </p:txBody>
      </p:sp>
      <p:sp>
        <p:nvSpPr>
          <p:cNvPr id="3" name="Content Placeholder 2">
            <a:extLst>
              <a:ext uri="{FF2B5EF4-FFF2-40B4-BE49-F238E27FC236}">
                <a16:creationId xmlns:a16="http://schemas.microsoft.com/office/drawing/2014/main" id="{64D4FBA5-8D47-379B-1083-7E38841485AF}"/>
              </a:ext>
            </a:extLst>
          </p:cNvPr>
          <p:cNvSpPr>
            <a:spLocks noGrp="1"/>
          </p:cNvSpPr>
          <p:nvPr>
            <p:ph idx="1"/>
          </p:nvPr>
        </p:nvSpPr>
        <p:spPr>
          <a:xfrm>
            <a:off x="731519" y="1920243"/>
            <a:ext cx="9402081" cy="5431155"/>
          </a:xfrm>
        </p:spPr>
        <p:txBody>
          <a:bodyPr/>
          <a:lstStyle/>
          <a:p>
            <a:r>
              <a:rPr lang="en-CA" sz="2800" b="1" dirty="0"/>
              <a:t>Who should conduct the digital health conformance-testing?</a:t>
            </a:r>
          </a:p>
          <a:p>
            <a:endParaRPr lang="en-CA" sz="2800" b="1" dirty="0"/>
          </a:p>
          <a:p>
            <a:r>
              <a:rPr lang="en-CA" sz="2800" b="1" dirty="0"/>
              <a:t>How will necessary software updates be paid for?</a:t>
            </a:r>
          </a:p>
          <a:p>
            <a:endParaRPr lang="en-CA" sz="2800" b="1" dirty="0"/>
          </a:p>
          <a:p>
            <a:r>
              <a:rPr lang="en-CA" sz="2800" b="1" dirty="0"/>
              <a:t>How long should point of service (POS) solutions be given to become conformant?</a:t>
            </a:r>
          </a:p>
          <a:p>
            <a:endParaRPr lang="en-CA" sz="2800" b="1" dirty="0"/>
          </a:p>
          <a:p>
            <a:r>
              <a:rPr lang="en-CA" sz="2800" b="1" dirty="0"/>
              <a:t>What supports should be made available to help solutions achieve conformity?</a:t>
            </a:r>
          </a:p>
        </p:txBody>
      </p:sp>
      <p:sp>
        <p:nvSpPr>
          <p:cNvPr id="4" name="Slide Number Placeholder 3">
            <a:extLst>
              <a:ext uri="{FF2B5EF4-FFF2-40B4-BE49-F238E27FC236}">
                <a16:creationId xmlns:a16="http://schemas.microsoft.com/office/drawing/2014/main" id="{D35CFB5A-AD0A-673E-A1C3-5F9F72D7DDCF}"/>
              </a:ext>
            </a:extLst>
          </p:cNvPr>
          <p:cNvSpPr>
            <a:spLocks noGrp="1"/>
          </p:cNvSpPr>
          <p:nvPr>
            <p:ph type="sldNum" sz="quarter" idx="12"/>
          </p:nvPr>
        </p:nvSpPr>
        <p:spPr/>
        <p:txBody>
          <a:bodyPr/>
          <a:lstStyle/>
          <a:p>
            <a:fld id="{6734F48E-A456-4E2F-B17E-509464F7A050}" type="slidenum">
              <a:rPr lang="en-CA" smtClean="0"/>
              <a:pPr/>
              <a:t>26</a:t>
            </a:fld>
            <a:endParaRPr lang="en-CA"/>
          </a:p>
        </p:txBody>
      </p:sp>
      <p:sp>
        <p:nvSpPr>
          <p:cNvPr id="5" name="TextBox 4">
            <a:extLst>
              <a:ext uri="{FF2B5EF4-FFF2-40B4-BE49-F238E27FC236}">
                <a16:creationId xmlns:a16="http://schemas.microsoft.com/office/drawing/2014/main" id="{C907F074-F753-B256-5927-0F45261EFB5F}"/>
              </a:ext>
            </a:extLst>
          </p:cNvPr>
          <p:cNvSpPr txBox="1"/>
          <p:nvPr/>
        </p:nvSpPr>
        <p:spPr>
          <a:xfrm>
            <a:off x="7315200" y="528604"/>
            <a:ext cx="2818400" cy="400110"/>
          </a:xfrm>
          <a:prstGeom prst="rect">
            <a:avLst/>
          </a:prstGeom>
          <a:noFill/>
        </p:spPr>
        <p:txBody>
          <a:bodyPr wrap="none" rtlCol="0">
            <a:spAutoFit/>
          </a:bodyPr>
          <a:lstStyle/>
          <a:p>
            <a:pPr algn="l"/>
            <a:r>
              <a:rPr lang="en-CA" sz="2000" dirty="0">
                <a:solidFill>
                  <a:schemeClr val="accent2"/>
                </a:solidFill>
              </a:rPr>
              <a:t>&lt;paste Form link here&gt;</a:t>
            </a:r>
          </a:p>
        </p:txBody>
      </p:sp>
    </p:spTree>
    <p:extLst>
      <p:ext uri="{BB962C8B-B14F-4D97-AF65-F5344CB8AC3E}">
        <p14:creationId xmlns:p14="http://schemas.microsoft.com/office/powerpoint/2010/main" val="25674386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37CCBC-B0EA-F75B-A19B-9662FDD357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8CB3B24-59FF-6920-4733-83B16E763E09}"/>
              </a:ext>
            </a:extLst>
          </p:cNvPr>
          <p:cNvSpPr>
            <a:spLocks noGrp="1"/>
          </p:cNvSpPr>
          <p:nvPr>
            <p:ph type="title"/>
          </p:nvPr>
        </p:nvSpPr>
        <p:spPr/>
        <p:txBody>
          <a:bodyPr/>
          <a:lstStyle/>
          <a:p>
            <a:r>
              <a:rPr lang="en-CA" dirty="0"/>
              <a:t>NEXT STEPS…WORKSHOP 4</a:t>
            </a:r>
          </a:p>
        </p:txBody>
      </p:sp>
      <p:sp>
        <p:nvSpPr>
          <p:cNvPr id="4" name="Content Placeholder 3">
            <a:extLst>
              <a:ext uri="{FF2B5EF4-FFF2-40B4-BE49-F238E27FC236}">
                <a16:creationId xmlns:a16="http://schemas.microsoft.com/office/drawing/2014/main" id="{2447BFFD-6A1F-6DB5-54E2-B1C619432A22}"/>
              </a:ext>
            </a:extLst>
          </p:cNvPr>
          <p:cNvSpPr>
            <a:spLocks noGrp="1"/>
          </p:cNvSpPr>
          <p:nvPr>
            <p:ph idx="1"/>
          </p:nvPr>
        </p:nvSpPr>
        <p:spPr>
          <a:xfrm>
            <a:off x="731520" y="1920243"/>
            <a:ext cx="11840264" cy="5431155"/>
          </a:xfrm>
        </p:spPr>
        <p:txBody>
          <a:bodyPr>
            <a:normAutofit/>
          </a:bodyPr>
          <a:lstStyle/>
          <a:p>
            <a:pPr>
              <a:lnSpc>
                <a:spcPts val="3660"/>
              </a:lnSpc>
            </a:pPr>
            <a:r>
              <a:rPr lang="en-CA" sz="2800" b="1" dirty="0"/>
              <a:t>Explore the governance and legal aspects related to deploying a national HIE.</a:t>
            </a:r>
          </a:p>
          <a:p>
            <a:pPr>
              <a:lnSpc>
                <a:spcPts val="3660"/>
              </a:lnSpc>
            </a:pPr>
            <a:r>
              <a:rPr lang="en-CA" sz="2800" b="1" dirty="0"/>
              <a:t>Evaluate different implementation options and their trade-offs.</a:t>
            </a:r>
          </a:p>
          <a:p>
            <a:pPr>
              <a:lnSpc>
                <a:spcPts val="3660"/>
              </a:lnSpc>
            </a:pPr>
            <a:r>
              <a:rPr lang="en-CA" sz="2800" b="1" dirty="0"/>
              <a:t>Inform the notional project schedule, and best-guess deployment assumptions, that will yield a pro forma investment rationale for the HIE project.</a:t>
            </a:r>
          </a:p>
        </p:txBody>
      </p:sp>
      <p:sp>
        <p:nvSpPr>
          <p:cNvPr id="2" name="Slide Number Placeholder 1">
            <a:extLst>
              <a:ext uri="{FF2B5EF4-FFF2-40B4-BE49-F238E27FC236}">
                <a16:creationId xmlns:a16="http://schemas.microsoft.com/office/drawing/2014/main" id="{3B2B0AF5-5E1E-29D0-2E94-C7D418BCFF15}"/>
              </a:ext>
            </a:extLst>
          </p:cNvPr>
          <p:cNvSpPr>
            <a:spLocks noGrp="1"/>
          </p:cNvSpPr>
          <p:nvPr>
            <p:ph type="sldNum" sz="quarter" idx="12"/>
          </p:nvPr>
        </p:nvSpPr>
        <p:spPr/>
        <p:txBody>
          <a:bodyPr/>
          <a:lstStyle/>
          <a:p>
            <a:fld id="{6734F48E-A456-4E2F-B17E-509464F7A050}" type="slidenum">
              <a:rPr lang="en-CA" smtClean="0"/>
              <a:pPr/>
              <a:t>27</a:t>
            </a:fld>
            <a:endParaRPr lang="en-CA"/>
          </a:p>
        </p:txBody>
      </p:sp>
      <p:sp>
        <p:nvSpPr>
          <p:cNvPr id="5" name="TextBox 4">
            <a:extLst>
              <a:ext uri="{FF2B5EF4-FFF2-40B4-BE49-F238E27FC236}">
                <a16:creationId xmlns:a16="http://schemas.microsoft.com/office/drawing/2014/main" id="{980D1AA5-6760-FE7E-E5AD-503C0A09D78A}"/>
              </a:ext>
            </a:extLst>
          </p:cNvPr>
          <p:cNvSpPr txBox="1"/>
          <p:nvPr/>
        </p:nvSpPr>
        <p:spPr>
          <a:xfrm>
            <a:off x="0" y="5554960"/>
            <a:ext cx="14630400" cy="1384995"/>
          </a:xfrm>
          <a:prstGeom prst="rect">
            <a:avLst/>
          </a:prstGeom>
          <a:solidFill>
            <a:schemeClr val="accent2"/>
          </a:solidFill>
        </p:spPr>
        <p:txBody>
          <a:bodyPr wrap="square" rtlCol="0">
            <a:spAutoFit/>
          </a:bodyPr>
          <a:lstStyle/>
          <a:p>
            <a:pPr algn="ctr"/>
            <a:r>
              <a:rPr lang="en-CA" sz="2800" b="1" dirty="0">
                <a:solidFill>
                  <a:schemeClr val="bg1"/>
                </a:solidFill>
              </a:rPr>
              <a:t>REMEMBER</a:t>
            </a:r>
          </a:p>
          <a:p>
            <a:pPr algn="ctr"/>
            <a:r>
              <a:rPr lang="en-CA" sz="2800" b="1" dirty="0">
                <a:solidFill>
                  <a:schemeClr val="bg1"/>
                </a:solidFill>
              </a:rPr>
              <a:t>You will need your PC, tablet, or smartphone</a:t>
            </a:r>
          </a:p>
          <a:p>
            <a:pPr algn="ctr"/>
            <a:r>
              <a:rPr lang="en-CA" sz="2800" b="1" dirty="0">
                <a:solidFill>
                  <a:schemeClr val="bg1"/>
                </a:solidFill>
              </a:rPr>
              <a:t> to fill in the questionnaires. </a:t>
            </a:r>
          </a:p>
        </p:txBody>
      </p:sp>
    </p:spTree>
    <p:extLst>
      <p:ext uri="{BB962C8B-B14F-4D97-AF65-F5344CB8AC3E}">
        <p14:creationId xmlns:p14="http://schemas.microsoft.com/office/powerpoint/2010/main" val="1394101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EE176-781A-6923-077C-C27764ED505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34BF6F7-8921-212B-EF3E-FEDBFDFB2BE5}"/>
              </a:ext>
            </a:extLst>
          </p:cNvPr>
          <p:cNvSpPr>
            <a:spLocks noGrp="1"/>
          </p:cNvSpPr>
          <p:nvPr>
            <p:ph type="sldNum" sz="quarter" idx="12"/>
          </p:nvPr>
        </p:nvSpPr>
        <p:spPr/>
        <p:txBody>
          <a:bodyPr/>
          <a:lstStyle/>
          <a:p>
            <a:fld id="{6734F48E-A456-4E2F-B17E-509464F7A050}" type="slidenum">
              <a:rPr lang="en-CA" smtClean="0"/>
              <a:pPr/>
              <a:t>3</a:t>
            </a:fld>
            <a:endParaRPr lang="en-CA"/>
          </a:p>
        </p:txBody>
      </p:sp>
      <p:sp>
        <p:nvSpPr>
          <p:cNvPr id="2" name="Content Placeholder 2">
            <a:extLst>
              <a:ext uri="{FF2B5EF4-FFF2-40B4-BE49-F238E27FC236}">
                <a16:creationId xmlns:a16="http://schemas.microsoft.com/office/drawing/2014/main" id="{093F0688-E42D-BB3D-7216-D762D0EBEE0D}"/>
              </a:ext>
            </a:extLst>
          </p:cNvPr>
          <p:cNvSpPr txBox="1">
            <a:spLocks/>
          </p:cNvSpPr>
          <p:nvPr/>
        </p:nvSpPr>
        <p:spPr>
          <a:xfrm>
            <a:off x="834480" y="1954560"/>
            <a:ext cx="13167360" cy="5431155"/>
          </a:xfrm>
          <a:prstGeom prst="rect">
            <a:avLst/>
          </a:prstGeom>
        </p:spPr>
        <p:txBody>
          <a:bodyPr/>
          <a:lst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mj-lt"/>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mj-lt"/>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mj-lt"/>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a:buFont typeface="Arial" panose="020B0604020202020204" pitchFamily="34" charset="0"/>
              <a:buChar char="•"/>
            </a:pPr>
            <a:r>
              <a:rPr lang="en-CA" sz="4800" b="1" dirty="0">
                <a:latin typeface="+mn-lt"/>
              </a:rPr>
              <a:t>Workshop-3 Building Blocks</a:t>
            </a:r>
            <a:endParaRPr lang="en-CA" sz="4800" dirty="0">
              <a:latin typeface="+mn-lt"/>
            </a:endParaRPr>
          </a:p>
        </p:txBody>
      </p:sp>
      <p:pic>
        <p:nvPicPr>
          <p:cNvPr id="3" name="Graphic 2">
            <a:extLst>
              <a:ext uri="{FF2B5EF4-FFF2-40B4-BE49-F238E27FC236}">
                <a16:creationId xmlns:a16="http://schemas.microsoft.com/office/drawing/2014/main" id="{7FB510B2-F6F0-2358-BB9D-1D9E6642DF5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976527" y="3640736"/>
            <a:ext cx="2654009" cy="4074464"/>
          </a:xfrm>
          <a:prstGeom prst="rect">
            <a:avLst/>
          </a:prstGeom>
        </p:spPr>
      </p:pic>
    </p:spTree>
    <p:extLst>
      <p:ext uri="{BB962C8B-B14F-4D97-AF65-F5344CB8AC3E}">
        <p14:creationId xmlns:p14="http://schemas.microsoft.com/office/powerpoint/2010/main" val="2860529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80DCE-A5BA-718F-56B5-ECDC10A8D99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06DB658-2478-8EA5-404F-F33D1BA31A5E}"/>
              </a:ext>
            </a:extLst>
          </p:cNvPr>
          <p:cNvSpPr>
            <a:spLocks noGrp="1"/>
          </p:cNvSpPr>
          <p:nvPr>
            <p:ph type="title"/>
          </p:nvPr>
        </p:nvSpPr>
        <p:spPr>
          <a:xfrm>
            <a:off x="720000" y="360000"/>
            <a:ext cx="13280424" cy="1371600"/>
          </a:xfrm>
        </p:spPr>
        <p:txBody>
          <a:bodyPr/>
          <a:lstStyle/>
          <a:p>
            <a:r>
              <a:rPr lang="en-CA" dirty="0"/>
              <a:t>WORKSHOP-3 AGENDA</a:t>
            </a:r>
          </a:p>
        </p:txBody>
      </p:sp>
      <p:sp>
        <p:nvSpPr>
          <p:cNvPr id="4" name="Content Placeholder 3">
            <a:extLst>
              <a:ext uri="{FF2B5EF4-FFF2-40B4-BE49-F238E27FC236}">
                <a16:creationId xmlns:a16="http://schemas.microsoft.com/office/drawing/2014/main" id="{17E168B5-44A8-62EF-C34C-1C75AFBB0494}"/>
              </a:ext>
            </a:extLst>
          </p:cNvPr>
          <p:cNvSpPr>
            <a:spLocks noGrp="1"/>
          </p:cNvSpPr>
          <p:nvPr>
            <p:ph idx="1"/>
          </p:nvPr>
        </p:nvSpPr>
        <p:spPr>
          <a:xfrm>
            <a:off x="731520" y="1920243"/>
            <a:ext cx="12344320" cy="5431155"/>
          </a:xfrm>
        </p:spPr>
        <p:txBody>
          <a:bodyPr>
            <a:noAutofit/>
          </a:bodyPr>
          <a:lstStyle/>
          <a:p>
            <a:r>
              <a:rPr lang="en-CA" sz="2400" b="1" dirty="0"/>
              <a:t>Brief recap and review</a:t>
            </a:r>
          </a:p>
          <a:p>
            <a:endParaRPr lang="en-CA" sz="2400" b="1" dirty="0"/>
          </a:p>
          <a:p>
            <a:r>
              <a:rPr lang="en-CA" sz="2400" b="1" dirty="0"/>
              <a:t>Landscape: what digital health solutions are </a:t>
            </a:r>
            <a:r>
              <a:rPr lang="en-CA" sz="2400" b="1" dirty="0">
                <a:solidFill>
                  <a:schemeClr val="accent5"/>
                </a:solidFill>
              </a:rPr>
              <a:t>broadly deployed</a:t>
            </a:r>
            <a:r>
              <a:rPr lang="en-CA" sz="2400" b="1" dirty="0"/>
              <a:t>, now?</a:t>
            </a:r>
          </a:p>
          <a:p>
            <a:endParaRPr lang="en-CA" sz="2400" b="1" dirty="0"/>
          </a:p>
          <a:p>
            <a:r>
              <a:rPr lang="en-CA" sz="2400" b="1" dirty="0"/>
              <a:t>Opportunities:</a:t>
            </a:r>
          </a:p>
          <a:p>
            <a:pPr lvl="1"/>
            <a:r>
              <a:rPr lang="en-CA" sz="2400" b="1" dirty="0"/>
              <a:t>Which solutions could potentially be leveraged to </a:t>
            </a:r>
            <a:r>
              <a:rPr lang="en-CA" sz="2400" b="1" dirty="0">
                <a:solidFill>
                  <a:schemeClr val="accent5"/>
                </a:solidFill>
              </a:rPr>
              <a:t>accelerate</a:t>
            </a:r>
            <a:r>
              <a:rPr lang="en-CA" sz="2400" b="1" dirty="0"/>
              <a:t> the </a:t>
            </a:r>
            <a:r>
              <a:rPr lang="en-CA" sz="2400" b="1" dirty="0">
                <a:solidFill>
                  <a:schemeClr val="accent5"/>
                </a:solidFill>
              </a:rPr>
              <a:t>construction</a:t>
            </a:r>
            <a:r>
              <a:rPr lang="en-CA" sz="2400" b="1" dirty="0"/>
              <a:t> of the national HIE infrastructure?</a:t>
            </a:r>
          </a:p>
          <a:p>
            <a:pPr lvl="1"/>
            <a:r>
              <a:rPr lang="en-CA" sz="2400" b="1" dirty="0"/>
              <a:t>Which </a:t>
            </a:r>
            <a:r>
              <a:rPr lang="en-CA" sz="2400" b="1" dirty="0">
                <a:solidFill>
                  <a:schemeClr val="accent5"/>
                </a:solidFill>
              </a:rPr>
              <a:t>POS solutions </a:t>
            </a:r>
            <a:r>
              <a:rPr lang="en-CA" sz="2400" b="1" dirty="0"/>
              <a:t>will help us generate implementation </a:t>
            </a:r>
            <a:r>
              <a:rPr lang="en-CA" sz="2400" b="1" dirty="0">
                <a:solidFill>
                  <a:schemeClr val="accent5"/>
                </a:solidFill>
              </a:rPr>
              <a:t>momentum</a:t>
            </a:r>
            <a:r>
              <a:rPr lang="en-CA" sz="2400" b="1" dirty="0"/>
              <a:t> when we connect them to the HIE (e.g. via a façade, etc.)?</a:t>
            </a:r>
          </a:p>
          <a:p>
            <a:pPr lvl="1"/>
            <a:endParaRPr lang="en-CA" sz="2400" b="1" dirty="0"/>
          </a:p>
          <a:p>
            <a:r>
              <a:rPr lang="en-CA" sz="2400" b="1" dirty="0"/>
              <a:t>Next steps</a:t>
            </a:r>
          </a:p>
        </p:txBody>
      </p:sp>
      <p:sp>
        <p:nvSpPr>
          <p:cNvPr id="2" name="Slide Number Placeholder 1">
            <a:extLst>
              <a:ext uri="{FF2B5EF4-FFF2-40B4-BE49-F238E27FC236}">
                <a16:creationId xmlns:a16="http://schemas.microsoft.com/office/drawing/2014/main" id="{7FE5FD98-919F-68DD-CE3F-887841A80325}"/>
              </a:ext>
            </a:extLst>
          </p:cNvPr>
          <p:cNvSpPr>
            <a:spLocks noGrp="1"/>
          </p:cNvSpPr>
          <p:nvPr>
            <p:ph type="sldNum" sz="quarter" idx="12"/>
          </p:nvPr>
        </p:nvSpPr>
        <p:spPr/>
        <p:txBody>
          <a:bodyPr/>
          <a:lstStyle/>
          <a:p>
            <a:fld id="{6734F48E-A456-4E2F-B17E-509464F7A050}" type="slidenum">
              <a:rPr lang="en-CA" smtClean="0"/>
              <a:pPr/>
              <a:t>4</a:t>
            </a:fld>
            <a:endParaRPr lang="en-CA"/>
          </a:p>
        </p:txBody>
      </p:sp>
    </p:spTree>
    <p:extLst>
      <p:ext uri="{BB962C8B-B14F-4D97-AF65-F5344CB8AC3E}">
        <p14:creationId xmlns:p14="http://schemas.microsoft.com/office/powerpoint/2010/main" val="102455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CE7B60-C604-EC22-E0D0-7FE65300764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4AB443D-7A73-8EF5-4D73-7842C54ABB05}"/>
              </a:ext>
            </a:extLst>
          </p:cNvPr>
          <p:cNvSpPr>
            <a:spLocks noGrp="1"/>
          </p:cNvSpPr>
          <p:nvPr>
            <p:ph type="sldNum" sz="quarter" idx="12"/>
          </p:nvPr>
        </p:nvSpPr>
        <p:spPr/>
        <p:txBody>
          <a:bodyPr/>
          <a:lstStyle/>
          <a:p>
            <a:fld id="{6734F48E-A456-4E2F-B17E-509464F7A050}" type="slidenum">
              <a:rPr lang="en-CA" smtClean="0"/>
              <a:pPr/>
              <a:t>5</a:t>
            </a:fld>
            <a:endParaRPr lang="en-CA"/>
          </a:p>
        </p:txBody>
      </p:sp>
      <p:sp>
        <p:nvSpPr>
          <p:cNvPr id="2" name="Content Placeholder 2">
            <a:extLst>
              <a:ext uri="{FF2B5EF4-FFF2-40B4-BE49-F238E27FC236}">
                <a16:creationId xmlns:a16="http://schemas.microsoft.com/office/drawing/2014/main" id="{43404F78-A0CA-E0ED-56DD-56F2791CE6BB}"/>
              </a:ext>
            </a:extLst>
          </p:cNvPr>
          <p:cNvSpPr txBox="1">
            <a:spLocks/>
          </p:cNvSpPr>
          <p:nvPr/>
        </p:nvSpPr>
        <p:spPr>
          <a:xfrm>
            <a:off x="834480" y="1954560"/>
            <a:ext cx="9001000" cy="5431155"/>
          </a:xfrm>
          <a:prstGeom prst="rect">
            <a:avLst/>
          </a:prstGeom>
        </p:spPr>
        <p:txBody>
          <a:bodyPr/>
          <a:lst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mj-lt"/>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mj-lt"/>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mj-lt"/>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a:buFont typeface="Arial" panose="020B0604020202020204" pitchFamily="34" charset="0"/>
              <a:buChar char="•"/>
            </a:pPr>
            <a:r>
              <a:rPr lang="en-CA" sz="4800" b="1" dirty="0">
                <a:latin typeface="+mn-lt"/>
              </a:rPr>
              <a:t>Which digital health solutions have </a:t>
            </a:r>
            <a:r>
              <a:rPr lang="en-CA" sz="4800" b="1" dirty="0">
                <a:solidFill>
                  <a:schemeClr val="accent5"/>
                </a:solidFill>
                <a:latin typeface="+mn-lt"/>
              </a:rPr>
              <a:t>already</a:t>
            </a:r>
            <a:r>
              <a:rPr lang="en-CA" sz="4800" b="1" dirty="0">
                <a:latin typeface="+mn-lt"/>
              </a:rPr>
              <a:t> been taken to national </a:t>
            </a:r>
            <a:r>
              <a:rPr lang="en-CA" sz="4800" b="1" dirty="0">
                <a:solidFill>
                  <a:schemeClr val="accent5"/>
                </a:solidFill>
                <a:latin typeface="+mn-lt"/>
              </a:rPr>
              <a:t>scale</a:t>
            </a:r>
            <a:r>
              <a:rPr lang="en-CA" sz="4800" b="1" dirty="0">
                <a:latin typeface="+mn-lt"/>
              </a:rPr>
              <a:t>?</a:t>
            </a:r>
            <a:endParaRPr lang="en-CA" sz="4800" dirty="0">
              <a:latin typeface="+mn-lt"/>
            </a:endParaRPr>
          </a:p>
        </p:txBody>
      </p:sp>
      <p:pic>
        <p:nvPicPr>
          <p:cNvPr id="3" name="Graphic 2">
            <a:extLst>
              <a:ext uri="{FF2B5EF4-FFF2-40B4-BE49-F238E27FC236}">
                <a16:creationId xmlns:a16="http://schemas.microsoft.com/office/drawing/2014/main" id="{DA0F0CB2-5601-1EF9-C7C9-43A3B7BCFA53}"/>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79496" y="4402832"/>
            <a:ext cx="3579724" cy="3227959"/>
          </a:xfrm>
          <a:prstGeom prst="rect">
            <a:avLst/>
          </a:prstGeom>
        </p:spPr>
      </p:pic>
    </p:spTree>
    <p:extLst>
      <p:ext uri="{BB962C8B-B14F-4D97-AF65-F5344CB8AC3E}">
        <p14:creationId xmlns:p14="http://schemas.microsoft.com/office/powerpoint/2010/main" val="645340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E4D2B-E159-FC9F-9F1C-477B76D747B4}"/>
              </a:ext>
            </a:extLst>
          </p:cNvPr>
          <p:cNvSpPr>
            <a:spLocks noGrp="1"/>
          </p:cNvSpPr>
          <p:nvPr>
            <p:ph type="title"/>
          </p:nvPr>
        </p:nvSpPr>
        <p:spPr>
          <a:xfrm>
            <a:off x="720000" y="360000"/>
            <a:ext cx="13280424" cy="1371600"/>
          </a:xfrm>
        </p:spPr>
        <p:txBody>
          <a:bodyPr/>
          <a:lstStyle/>
          <a:p>
            <a:r>
              <a:rPr lang="en-CA" dirty="0"/>
              <a:t>WHAT IS THE CURRENT LANDSCAPE?</a:t>
            </a:r>
          </a:p>
        </p:txBody>
      </p:sp>
      <p:sp>
        <p:nvSpPr>
          <p:cNvPr id="3" name="Content Placeholder 2">
            <a:extLst>
              <a:ext uri="{FF2B5EF4-FFF2-40B4-BE49-F238E27FC236}">
                <a16:creationId xmlns:a16="http://schemas.microsoft.com/office/drawing/2014/main" id="{03E282C2-2919-A1D3-666B-B2482397A566}"/>
              </a:ext>
            </a:extLst>
          </p:cNvPr>
          <p:cNvSpPr>
            <a:spLocks noGrp="1"/>
          </p:cNvSpPr>
          <p:nvPr>
            <p:ph idx="1"/>
          </p:nvPr>
        </p:nvSpPr>
        <p:spPr/>
        <p:txBody>
          <a:bodyPr>
            <a:normAutofit/>
          </a:bodyPr>
          <a:lstStyle/>
          <a:p>
            <a:r>
              <a:rPr lang="en-CA" sz="2800" dirty="0"/>
              <a:t>&lt;lookup country entries on the Global Digital Health Atlas; prepare a set of slides summarizing the findings: </a:t>
            </a:r>
            <a:r>
              <a:rPr lang="en-CA" sz="2800" dirty="0">
                <a:hlinkClick r:id="rId2"/>
              </a:rPr>
              <a:t>https://digitalhealthatlas.org/en/-/</a:t>
            </a:r>
            <a:r>
              <a:rPr lang="en-CA" sz="2800" dirty="0"/>
              <a:t>&gt;</a:t>
            </a:r>
          </a:p>
          <a:p>
            <a:pPr marL="0" indent="0">
              <a:buNone/>
            </a:pPr>
            <a:r>
              <a:rPr lang="en-CA" sz="2800" dirty="0"/>
              <a:t>  </a:t>
            </a:r>
          </a:p>
          <a:p>
            <a:r>
              <a:rPr lang="en-CA" sz="2800" dirty="0"/>
              <a:t>&lt;leverage a desk review and pre-workshop interviews with MOH to augment the findings from the Atlas. Prepare a set of slides to depict the findings.&gt;</a:t>
            </a:r>
          </a:p>
          <a:p>
            <a:endParaRPr lang="en-CA" sz="2800" dirty="0"/>
          </a:p>
          <a:p>
            <a:r>
              <a:rPr lang="en-CA" sz="2800" dirty="0"/>
              <a:t>&lt;cross reference findings from steps 1 &amp; 2 to the Digital Square Global Goods for Health (</a:t>
            </a:r>
            <a:r>
              <a:rPr lang="en-CA" sz="2800" dirty="0">
                <a:hlinkClick r:id="rId3"/>
              </a:rPr>
              <a:t>https://digitalsquare.org/digital-health-global-goods</a:t>
            </a:r>
            <a:r>
              <a:rPr lang="en-CA" sz="2800" dirty="0"/>
              <a:t>) listing and the Digital Public Goods Alliance (</a:t>
            </a:r>
            <a:r>
              <a:rPr lang="en-CA" sz="2800" dirty="0">
                <a:hlinkClick r:id="rId4"/>
              </a:rPr>
              <a:t>https://digitalpublicgoods.net/registry/</a:t>
            </a:r>
            <a:r>
              <a:rPr lang="en-CA" sz="2800" dirty="0"/>
              <a:t>) listing. Prepare slides that summarize the findings.&gt;</a:t>
            </a:r>
          </a:p>
        </p:txBody>
      </p:sp>
      <p:sp>
        <p:nvSpPr>
          <p:cNvPr id="4" name="Slide Number Placeholder 3">
            <a:extLst>
              <a:ext uri="{FF2B5EF4-FFF2-40B4-BE49-F238E27FC236}">
                <a16:creationId xmlns:a16="http://schemas.microsoft.com/office/drawing/2014/main" id="{A5AE6A19-D30A-9FBD-F045-654E16FA1908}"/>
              </a:ext>
            </a:extLst>
          </p:cNvPr>
          <p:cNvSpPr>
            <a:spLocks noGrp="1"/>
          </p:cNvSpPr>
          <p:nvPr>
            <p:ph type="sldNum" sz="quarter" idx="12"/>
          </p:nvPr>
        </p:nvSpPr>
        <p:spPr/>
        <p:txBody>
          <a:bodyPr/>
          <a:lstStyle/>
          <a:p>
            <a:fld id="{6734F48E-A456-4E2F-B17E-509464F7A050}" type="slidenum">
              <a:rPr lang="en-CA" smtClean="0"/>
              <a:pPr/>
              <a:t>6</a:t>
            </a:fld>
            <a:endParaRPr lang="en-CA"/>
          </a:p>
        </p:txBody>
      </p:sp>
    </p:spTree>
    <p:extLst>
      <p:ext uri="{BB962C8B-B14F-4D97-AF65-F5344CB8AC3E}">
        <p14:creationId xmlns:p14="http://schemas.microsoft.com/office/powerpoint/2010/main" val="2245878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98AB675-C166-3006-54EB-898F28F2D3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BE1D0E-20ED-7C9E-5413-9591A549704E}"/>
              </a:ext>
            </a:extLst>
          </p:cNvPr>
          <p:cNvSpPr>
            <a:spLocks noGrp="1"/>
          </p:cNvSpPr>
          <p:nvPr>
            <p:ph type="title"/>
          </p:nvPr>
        </p:nvSpPr>
        <p:spPr/>
        <p:txBody>
          <a:bodyPr/>
          <a:lstStyle/>
          <a:p>
            <a:r>
              <a:rPr lang="en-CA" dirty="0"/>
              <a:t>INTERACTION 3.1</a:t>
            </a:r>
          </a:p>
        </p:txBody>
      </p:sp>
      <p:sp>
        <p:nvSpPr>
          <p:cNvPr id="3" name="Content Placeholder 2">
            <a:extLst>
              <a:ext uri="{FF2B5EF4-FFF2-40B4-BE49-F238E27FC236}">
                <a16:creationId xmlns:a16="http://schemas.microsoft.com/office/drawing/2014/main" id="{66EF466A-846C-BF88-E4D6-EFE02168A6DF}"/>
              </a:ext>
            </a:extLst>
          </p:cNvPr>
          <p:cNvSpPr>
            <a:spLocks noGrp="1"/>
          </p:cNvSpPr>
          <p:nvPr>
            <p:ph idx="1"/>
          </p:nvPr>
        </p:nvSpPr>
        <p:spPr>
          <a:xfrm>
            <a:off x="731520" y="1920243"/>
            <a:ext cx="13208416" cy="5431155"/>
          </a:xfrm>
        </p:spPr>
        <p:txBody>
          <a:bodyPr/>
          <a:lstStyle/>
          <a:p>
            <a:r>
              <a:rPr lang="en-CA" sz="3600" b="1" dirty="0"/>
              <a:t>Share Form 3.1 with attendees or with MOH teammates </a:t>
            </a:r>
            <a:r>
              <a:rPr lang="en-CA" sz="3600" b="1" dirty="0">
                <a:solidFill>
                  <a:schemeClr val="accent5"/>
                </a:solidFill>
              </a:rPr>
              <a:t>ahead</a:t>
            </a:r>
            <a:r>
              <a:rPr lang="en-CA" sz="3600" b="1" dirty="0"/>
              <a:t> of WS-3</a:t>
            </a:r>
          </a:p>
          <a:p>
            <a:endParaRPr lang="en-CA" sz="3600" b="1" dirty="0"/>
          </a:p>
          <a:p>
            <a:r>
              <a:rPr lang="en-CA" sz="3600" b="1" dirty="0"/>
              <a:t>Prepare a set of slides that report the results collected using Form 3.1 and share these with the WS-3 attendees. </a:t>
            </a:r>
            <a:r>
              <a:rPr lang="en-CA" sz="3600" b="1" dirty="0">
                <a:solidFill>
                  <a:schemeClr val="accent2"/>
                </a:solidFill>
              </a:rPr>
              <a:t>NOTE: flag errors, if you find them – especially cases where existing </a:t>
            </a:r>
            <a:r>
              <a:rPr lang="en-CA" sz="3600" b="1" dirty="0">
                <a:solidFill>
                  <a:schemeClr val="accent5"/>
                </a:solidFill>
              </a:rPr>
              <a:t>POS</a:t>
            </a:r>
            <a:r>
              <a:rPr lang="en-CA" sz="3600" b="1" dirty="0">
                <a:solidFill>
                  <a:schemeClr val="accent2"/>
                </a:solidFill>
              </a:rPr>
              <a:t> solutions are flagged as candidates for </a:t>
            </a:r>
            <a:r>
              <a:rPr lang="en-CA" sz="3600" b="1" dirty="0">
                <a:solidFill>
                  <a:schemeClr val="accent5"/>
                </a:solidFill>
              </a:rPr>
              <a:t>HIE-level</a:t>
            </a:r>
            <a:r>
              <a:rPr lang="en-CA" sz="3600" b="1" dirty="0">
                <a:solidFill>
                  <a:schemeClr val="accent2"/>
                </a:solidFill>
              </a:rPr>
              <a:t> deployment.</a:t>
            </a:r>
          </a:p>
        </p:txBody>
      </p:sp>
      <p:sp>
        <p:nvSpPr>
          <p:cNvPr id="4" name="Slide Number Placeholder 3">
            <a:extLst>
              <a:ext uri="{FF2B5EF4-FFF2-40B4-BE49-F238E27FC236}">
                <a16:creationId xmlns:a16="http://schemas.microsoft.com/office/drawing/2014/main" id="{C9649D2B-A237-EE46-220E-66F4055AF5D9}"/>
              </a:ext>
            </a:extLst>
          </p:cNvPr>
          <p:cNvSpPr>
            <a:spLocks noGrp="1"/>
          </p:cNvSpPr>
          <p:nvPr>
            <p:ph type="sldNum" sz="quarter" idx="12"/>
          </p:nvPr>
        </p:nvSpPr>
        <p:spPr/>
        <p:txBody>
          <a:bodyPr/>
          <a:lstStyle/>
          <a:p>
            <a:fld id="{6734F48E-A456-4E2F-B17E-509464F7A050}" type="slidenum">
              <a:rPr lang="en-CA" smtClean="0"/>
              <a:pPr/>
              <a:t>7</a:t>
            </a:fld>
            <a:endParaRPr lang="en-CA"/>
          </a:p>
        </p:txBody>
      </p:sp>
      <p:sp>
        <p:nvSpPr>
          <p:cNvPr id="5" name="TextBox 4">
            <a:extLst>
              <a:ext uri="{FF2B5EF4-FFF2-40B4-BE49-F238E27FC236}">
                <a16:creationId xmlns:a16="http://schemas.microsoft.com/office/drawing/2014/main" id="{706428BB-2927-CD83-D193-433D57736781}"/>
              </a:ext>
            </a:extLst>
          </p:cNvPr>
          <p:cNvSpPr txBox="1"/>
          <p:nvPr/>
        </p:nvSpPr>
        <p:spPr>
          <a:xfrm>
            <a:off x="7315200" y="528604"/>
            <a:ext cx="2818400" cy="400110"/>
          </a:xfrm>
          <a:prstGeom prst="rect">
            <a:avLst/>
          </a:prstGeom>
          <a:noFill/>
        </p:spPr>
        <p:txBody>
          <a:bodyPr wrap="none" rtlCol="0">
            <a:spAutoFit/>
          </a:bodyPr>
          <a:lstStyle/>
          <a:p>
            <a:pPr algn="l"/>
            <a:r>
              <a:rPr lang="en-CA" sz="2000" dirty="0">
                <a:solidFill>
                  <a:schemeClr val="accent2"/>
                </a:solidFill>
              </a:rPr>
              <a:t>&lt;paste Form link here&gt;</a:t>
            </a:r>
          </a:p>
        </p:txBody>
      </p:sp>
    </p:spTree>
    <p:extLst>
      <p:ext uri="{BB962C8B-B14F-4D97-AF65-F5344CB8AC3E}">
        <p14:creationId xmlns:p14="http://schemas.microsoft.com/office/powerpoint/2010/main" val="2695959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6C317-04B3-7E74-4811-14E12AA6C28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CEBD3A3-80B0-FD61-ABE0-A9811E2C5F11}"/>
              </a:ext>
            </a:extLst>
          </p:cNvPr>
          <p:cNvSpPr>
            <a:spLocks noGrp="1"/>
          </p:cNvSpPr>
          <p:nvPr>
            <p:ph type="title"/>
          </p:nvPr>
        </p:nvSpPr>
        <p:spPr/>
        <p:txBody>
          <a:bodyPr/>
          <a:lstStyle/>
          <a:p>
            <a:r>
              <a:rPr lang="en-GB" dirty="0"/>
              <a:t>KEY TAKEAWAY POINTS</a:t>
            </a:r>
          </a:p>
        </p:txBody>
      </p:sp>
      <p:sp>
        <p:nvSpPr>
          <p:cNvPr id="6" name="Content Placeholder 5">
            <a:extLst>
              <a:ext uri="{FF2B5EF4-FFF2-40B4-BE49-F238E27FC236}">
                <a16:creationId xmlns:a16="http://schemas.microsoft.com/office/drawing/2014/main" id="{ED179EE2-0DAF-F6D7-2109-5816D7392143}"/>
              </a:ext>
            </a:extLst>
          </p:cNvPr>
          <p:cNvSpPr>
            <a:spLocks noGrp="1"/>
          </p:cNvSpPr>
          <p:nvPr>
            <p:ph idx="1"/>
          </p:nvPr>
        </p:nvSpPr>
        <p:spPr>
          <a:xfrm>
            <a:off x="828000" y="1980000"/>
            <a:ext cx="12751896" cy="5431155"/>
          </a:xfrm>
        </p:spPr>
        <p:txBody>
          <a:bodyPr/>
          <a:lstStyle/>
          <a:p>
            <a:pPr algn="l">
              <a:buSzPct val="75000"/>
            </a:pPr>
            <a:r>
              <a:rPr lang="en-CA" sz="2800" dirty="0">
                <a:solidFill>
                  <a:schemeClr val="tx2"/>
                </a:solidFill>
              </a:rPr>
              <a:t>&lt;List three or four key takeaway points, here&gt;</a:t>
            </a:r>
          </a:p>
        </p:txBody>
      </p:sp>
      <p:sp>
        <p:nvSpPr>
          <p:cNvPr id="2" name="Slide Number Placeholder 1">
            <a:extLst>
              <a:ext uri="{FF2B5EF4-FFF2-40B4-BE49-F238E27FC236}">
                <a16:creationId xmlns:a16="http://schemas.microsoft.com/office/drawing/2014/main" id="{28DA9990-B48B-77C5-71E2-F2801BC064DF}"/>
              </a:ext>
            </a:extLst>
          </p:cNvPr>
          <p:cNvSpPr>
            <a:spLocks noGrp="1"/>
          </p:cNvSpPr>
          <p:nvPr>
            <p:ph type="sldNum" sz="quarter" idx="12"/>
          </p:nvPr>
        </p:nvSpPr>
        <p:spPr/>
        <p:txBody>
          <a:bodyPr/>
          <a:lstStyle/>
          <a:p>
            <a:fld id="{6734F48E-A456-4E2F-B17E-509464F7A050}" type="slidenum">
              <a:rPr lang="en-CA" smtClean="0"/>
              <a:pPr/>
              <a:t>8</a:t>
            </a:fld>
            <a:endParaRPr lang="en-CA"/>
          </a:p>
        </p:txBody>
      </p:sp>
      <p:pic>
        <p:nvPicPr>
          <p:cNvPr id="8" name="Graphic 7" descr="Key with solid fill">
            <a:extLst>
              <a:ext uri="{FF2B5EF4-FFF2-40B4-BE49-F238E27FC236}">
                <a16:creationId xmlns:a16="http://schemas.microsoft.com/office/drawing/2014/main" id="{FC30D1A4-AF7B-EB3A-E621-F657F9F8E6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35280" y="298376"/>
            <a:ext cx="914400" cy="914400"/>
          </a:xfrm>
          <a:prstGeom prst="rect">
            <a:avLst/>
          </a:prstGeom>
        </p:spPr>
      </p:pic>
    </p:spTree>
    <p:extLst>
      <p:ext uri="{BB962C8B-B14F-4D97-AF65-F5344CB8AC3E}">
        <p14:creationId xmlns:p14="http://schemas.microsoft.com/office/powerpoint/2010/main" val="52680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2F0569-9D57-0A47-7041-DF189023D14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0113B8-38FB-EE53-EB77-AD73E3A80966}"/>
              </a:ext>
            </a:extLst>
          </p:cNvPr>
          <p:cNvSpPr>
            <a:spLocks noGrp="1"/>
          </p:cNvSpPr>
          <p:nvPr>
            <p:ph type="sldNum" sz="quarter" idx="12"/>
          </p:nvPr>
        </p:nvSpPr>
        <p:spPr/>
        <p:txBody>
          <a:bodyPr/>
          <a:lstStyle/>
          <a:p>
            <a:fld id="{6734F48E-A456-4E2F-B17E-509464F7A050}" type="slidenum">
              <a:rPr lang="en-CA" smtClean="0"/>
              <a:pPr/>
              <a:t>9</a:t>
            </a:fld>
            <a:endParaRPr lang="en-CA"/>
          </a:p>
        </p:txBody>
      </p:sp>
      <p:pic>
        <p:nvPicPr>
          <p:cNvPr id="5" name="Graphic 4">
            <a:extLst>
              <a:ext uri="{FF2B5EF4-FFF2-40B4-BE49-F238E27FC236}">
                <a16:creationId xmlns:a16="http://schemas.microsoft.com/office/drawing/2014/main" id="{21517173-CEA9-5275-4E85-30E37AADACF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259416" y="1907177"/>
            <a:ext cx="4076355" cy="5721200"/>
          </a:xfrm>
          <a:prstGeom prst="rect">
            <a:avLst/>
          </a:prstGeom>
        </p:spPr>
      </p:pic>
      <p:sp>
        <p:nvSpPr>
          <p:cNvPr id="2" name="Content Placeholder 2">
            <a:extLst>
              <a:ext uri="{FF2B5EF4-FFF2-40B4-BE49-F238E27FC236}">
                <a16:creationId xmlns:a16="http://schemas.microsoft.com/office/drawing/2014/main" id="{6F6C7AEF-5B32-E0E3-19E9-FC6F8DF65E39}"/>
              </a:ext>
            </a:extLst>
          </p:cNvPr>
          <p:cNvSpPr txBox="1">
            <a:spLocks/>
          </p:cNvSpPr>
          <p:nvPr/>
        </p:nvSpPr>
        <p:spPr>
          <a:xfrm>
            <a:off x="834480" y="1954560"/>
            <a:ext cx="13167360" cy="5431155"/>
          </a:xfrm>
          <a:prstGeom prst="rect">
            <a:avLst/>
          </a:prstGeom>
        </p:spPr>
        <p:txBody>
          <a:bodyPr/>
          <a:lst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mj-lt"/>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mj-lt"/>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mj-lt"/>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a:buFont typeface="Arial" panose="020B0604020202020204" pitchFamily="34" charset="0"/>
              <a:buChar char="•"/>
            </a:pPr>
            <a:r>
              <a:rPr lang="en-CA" sz="4800" b="1" dirty="0">
                <a:latin typeface="+mn-lt"/>
              </a:rPr>
              <a:t>Questions and Answers?</a:t>
            </a:r>
          </a:p>
        </p:txBody>
      </p:sp>
    </p:spTree>
    <p:extLst>
      <p:ext uri="{BB962C8B-B14F-4D97-AF65-F5344CB8AC3E}">
        <p14:creationId xmlns:p14="http://schemas.microsoft.com/office/powerpoint/2010/main" val="3667187723"/>
      </p:ext>
    </p:extLst>
  </p:cSld>
  <p:clrMapOvr>
    <a:masterClrMapping/>
  </p:clrMapOvr>
</p:sld>
</file>

<file path=ppt/theme/theme1.xml><?xml version="1.0" encoding="utf-8"?>
<a:theme xmlns:a="http://schemas.openxmlformats.org/drawingml/2006/main" name="ecGroup PPT template 16x9">
  <a:themeElements>
    <a:clrScheme name="World Bank Brand Colours">
      <a:dk1>
        <a:srgbClr val="000000"/>
      </a:dk1>
      <a:lt1>
        <a:srgbClr val="FFFFFF"/>
      </a:lt1>
      <a:dk2>
        <a:srgbClr val="002244"/>
      </a:dk2>
      <a:lt2>
        <a:srgbClr val="EEECE1"/>
      </a:lt2>
      <a:accent1>
        <a:srgbClr val="009FDA"/>
      </a:accent1>
      <a:accent2>
        <a:srgbClr val="F05023"/>
      </a:accent2>
      <a:accent3>
        <a:srgbClr val="00AB51"/>
      </a:accent3>
      <a:accent4>
        <a:srgbClr val="872B90"/>
      </a:accent4>
      <a:accent5>
        <a:srgbClr val="00A996"/>
      </a:accent5>
      <a:accent6>
        <a:srgbClr val="FDB714"/>
      </a:accent6>
      <a:hlink>
        <a:srgbClr val="002244"/>
      </a:hlink>
      <a:folHlink>
        <a:srgbClr val="009FD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spPr>
      <a:bodyPr rtlCol="0" anchor="ctr"/>
      <a:lstStyle>
        <a:defPPr algn="ctr">
          <a:defRPr dirty="0"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2000" dirty="0" smtClean="0">
            <a:solidFill>
              <a:schemeClr val="tx2"/>
            </a:solidFill>
          </a:defRPr>
        </a:defPPr>
      </a:lstStyle>
    </a:txDef>
  </a:objectDefaults>
  <a:extraClrSchemeLst/>
  <a:extLst>
    <a:ext uri="{05A4C25C-085E-4340-85A3-A5531E510DB2}">
      <thm15:themeFamily xmlns:thm15="http://schemas.microsoft.com/office/thememl/2012/main" name="17-09-14 cycle 3 draft (notional) spec" id="{9A67F329-987B-47B2-A5B4-F181926CA689}" vid="{2250023F-EDB6-4F2A-8B04-18F2492E9D3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ecGroup PPT Template</Template>
  <TotalTime>11533</TotalTime>
  <Words>1514</Words>
  <Application>Microsoft Macintosh PowerPoint</Application>
  <PresentationFormat>Custom</PresentationFormat>
  <Paragraphs>214</Paragraphs>
  <Slides>27</Slides>
  <Notes>1</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Andes Bold</vt:lpstr>
      <vt:lpstr>Arial</vt:lpstr>
      <vt:lpstr>Calibri</vt:lpstr>
      <vt:lpstr>Wingdings</vt:lpstr>
      <vt:lpstr>ecGroup PPT template 16x9</vt:lpstr>
      <vt:lpstr>Buildable DIGITAL HEALTH BLUEPRINT</vt:lpstr>
      <vt:lpstr>WORKSHOP PLAN…</vt:lpstr>
      <vt:lpstr>PowerPoint Presentation</vt:lpstr>
      <vt:lpstr>WORKSHOP-3 AGENDA</vt:lpstr>
      <vt:lpstr>PowerPoint Presentation</vt:lpstr>
      <vt:lpstr>WHAT IS THE CURRENT LANDSCAPE?</vt:lpstr>
      <vt:lpstr>INTERACTION 3.1</vt:lpstr>
      <vt:lpstr>KEY TAKEAWAY POINTS</vt:lpstr>
      <vt:lpstr>PowerPoint Presentation</vt:lpstr>
      <vt:lpstr>PowerPoint Presentation</vt:lpstr>
      <vt:lpstr>PowerPoint Presentation</vt:lpstr>
      <vt:lpstr>PowerPoint Presentation</vt:lpstr>
      <vt:lpstr>PowerPoint Presentation</vt:lpstr>
      <vt:lpstr>PowerPoint Presentation</vt:lpstr>
      <vt:lpstr>IMPORTANT NOTES…</vt:lpstr>
      <vt:lpstr>PowerPoint Presentation</vt:lpstr>
      <vt:lpstr>INTERACTION 3.2</vt:lpstr>
      <vt:lpstr>PowerPoint Presentation</vt:lpstr>
      <vt:lpstr>DESIGN PRINCIPLES</vt:lpstr>
      <vt:lpstr>LEVERAGING LEGACY SOLUTIONS</vt:lpstr>
      <vt:lpstr>PowerPoint Presentation</vt:lpstr>
      <vt:lpstr>PowerPoint Presentation</vt:lpstr>
      <vt:lpstr>PowerPoint Presentation</vt:lpstr>
      <vt:lpstr>IMPORTANT NOTES…</vt:lpstr>
      <vt:lpstr>PowerPoint Presentation</vt:lpstr>
      <vt:lpstr>INTERACTION 3.3</vt:lpstr>
      <vt:lpstr>NEXT STEPS…WORKSHOP 4</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“Buildable” Blueprint Toolkit</dc:title>
  <dc:subject/>
  <dc:creator>Derek Ritz</dc:creator>
  <cp:keywords/>
  <dc:description/>
  <cp:lastModifiedBy>Matt Walker</cp:lastModifiedBy>
  <cp:revision>41</cp:revision>
  <dcterms:created xsi:type="dcterms:W3CDTF">2023-06-09T19:25:11Z</dcterms:created>
  <dcterms:modified xsi:type="dcterms:W3CDTF">2024-11-14T16:01:44Z</dcterms:modified>
  <cp:category/>
</cp:coreProperties>
</file>